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5" r:id="rId6"/>
    <p:sldId id="264" r:id="rId7"/>
    <p:sldId id="266" r:id="rId8"/>
    <p:sldId id="267" r:id="rId9"/>
    <p:sldId id="268" r:id="rId10"/>
    <p:sldId id="269" r:id="rId11"/>
    <p:sldId id="270" r:id="rId12"/>
    <p:sldId id="271" r:id="rId13"/>
    <p:sldId id="263" r:id="rId14"/>
    <p:sldId id="262" r:id="rId15"/>
    <p:sldId id="26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7F5"/>
    <a:srgbClr val="E0F2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6" autoAdjust="0"/>
    <p:restoredTop sz="94660"/>
  </p:normalViewPr>
  <p:slideViewPr>
    <p:cSldViewPr snapToGrid="0">
      <p:cViewPr varScale="1">
        <p:scale>
          <a:sx n="64" d="100"/>
          <a:sy n="64" d="100"/>
        </p:scale>
        <p:origin x="560" y="48"/>
      </p:cViewPr>
      <p:guideLst/>
    </p:cSldViewPr>
  </p:slideViewPr>
  <p:notesTextViewPr>
    <p:cViewPr>
      <p:scale>
        <a:sx n="1" d="1"/>
        <a:sy n="1" d="1"/>
      </p:scale>
      <p:origin x="0" y="0"/>
    </p:cViewPr>
  </p:notesTextViewPr>
  <p:notesViewPr>
    <p:cSldViewPr snapToGrid="0">
      <p:cViewPr varScale="1">
        <p:scale>
          <a:sx n="85" d="100"/>
          <a:sy n="85" d="100"/>
        </p:scale>
        <p:origin x="31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1E4E1-B833-4FF2-B683-03CA7BC81731}"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EBBD5-FCEF-4125-9845-B3C855A12355}" type="slidenum">
              <a:rPr lang="en-US" smtClean="0"/>
              <a:t>‹#›</a:t>
            </a:fld>
            <a:endParaRPr lang="en-US"/>
          </a:p>
        </p:txBody>
      </p:sp>
    </p:spTree>
    <p:extLst>
      <p:ext uri="{BB962C8B-B14F-4D97-AF65-F5344CB8AC3E}">
        <p14:creationId xmlns:p14="http://schemas.microsoft.com/office/powerpoint/2010/main" val="252839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starry sky with many small white dots&#10;&#10;Description automatically generated">
            <a:extLst>
              <a:ext uri="{FF2B5EF4-FFF2-40B4-BE49-F238E27FC236}">
                <a16:creationId xmlns:a16="http://schemas.microsoft.com/office/drawing/2014/main" id="{69F88645-27FD-02F8-2F83-17F30771EEF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55" r="2455"/>
          <a:stretch/>
        </p:blipFill>
        <p:spPr>
          <a:xfrm>
            <a:off x="0" y="0"/>
            <a:ext cx="12192000" cy="6858000"/>
          </a:xfrm>
          <a:prstGeom prst="rect">
            <a:avLst/>
          </a:prstGeom>
        </p:spPr>
      </p:pic>
      <p:sp>
        <p:nvSpPr>
          <p:cNvPr id="11" name="Rectangle 10">
            <a:extLst>
              <a:ext uri="{FF2B5EF4-FFF2-40B4-BE49-F238E27FC236}">
                <a16:creationId xmlns:a16="http://schemas.microsoft.com/office/drawing/2014/main" id="{6484820B-554C-7311-B596-808C09CD51ED}"/>
              </a:ext>
            </a:extLst>
          </p:cNvPr>
          <p:cNvSpPr/>
          <p:nvPr userDrawn="1"/>
        </p:nvSpPr>
        <p:spPr>
          <a:xfrm>
            <a:off x="806114" y="843923"/>
            <a:ext cx="10659979" cy="5170153"/>
          </a:xfrm>
          <a:prstGeom prst="rect">
            <a:avLst/>
          </a:prstGeom>
          <a:solidFill>
            <a:srgbClr val="EDF7F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42365E-9792-900B-47C7-05DA4A5FF9E7}"/>
              </a:ext>
            </a:extLst>
          </p:cNvPr>
          <p:cNvSpPr>
            <a:spLocks noGrp="1"/>
          </p:cNvSpPr>
          <p:nvPr>
            <p:ph type="ctrTitle"/>
          </p:nvPr>
        </p:nvSpPr>
        <p:spPr>
          <a:xfrm>
            <a:off x="1524000" y="1399090"/>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765C3FF-2454-098F-0767-61302F784BF2}"/>
              </a:ext>
            </a:extLst>
          </p:cNvPr>
          <p:cNvSpPr>
            <a:spLocks noGrp="1"/>
          </p:cNvSpPr>
          <p:nvPr>
            <p:ph type="subTitle" idx="1"/>
          </p:nvPr>
        </p:nvSpPr>
        <p:spPr>
          <a:xfrm>
            <a:off x="1524000" y="387876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descr="A rectangular frame with yellow lights&#10;&#10;Description automatically generated">
            <a:extLst>
              <a:ext uri="{FF2B5EF4-FFF2-40B4-BE49-F238E27FC236}">
                <a16:creationId xmlns:a16="http://schemas.microsoft.com/office/drawing/2014/main" id="{900BC967-1F08-CF39-A724-53D8C0673D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431" y="344209"/>
            <a:ext cx="11483137" cy="6169579"/>
          </a:xfrm>
          <a:prstGeom prst="rect">
            <a:avLst/>
          </a:prstGeom>
        </p:spPr>
      </p:pic>
    </p:spTree>
    <p:extLst>
      <p:ext uri="{BB962C8B-B14F-4D97-AF65-F5344CB8AC3E}">
        <p14:creationId xmlns:p14="http://schemas.microsoft.com/office/powerpoint/2010/main" val="79382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2547-03DC-3462-1E33-532D7B67F6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B7CF4A-EDC2-E694-5EDC-EB7251A2FD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F18E2-1F66-04DF-EF3D-3C3755E042A1}"/>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5" name="Footer Placeholder 4">
            <a:extLst>
              <a:ext uri="{FF2B5EF4-FFF2-40B4-BE49-F238E27FC236}">
                <a16:creationId xmlns:a16="http://schemas.microsoft.com/office/drawing/2014/main" id="{EC992260-B9B1-2F5F-4BEE-590C5D847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2CAB6-34C5-9947-CEF7-914CD2A15435}"/>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7756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3868D-80CD-D1A6-787F-36BF9876EA01}"/>
              </a:ext>
            </a:extLst>
          </p:cNvPr>
          <p:cNvSpPr>
            <a:spLocks noGrp="1"/>
          </p:cNvSpPr>
          <p:nvPr>
            <p:ph type="title" orient="vert"/>
          </p:nvPr>
        </p:nvSpPr>
        <p:spPr>
          <a:xfrm>
            <a:off x="8724900" y="1046745"/>
            <a:ext cx="2628900" cy="513021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9372E30-BB52-34E7-53C1-95C6DBB5BD05}"/>
              </a:ext>
            </a:extLst>
          </p:cNvPr>
          <p:cNvSpPr>
            <a:spLocks noGrp="1"/>
          </p:cNvSpPr>
          <p:nvPr>
            <p:ph type="body" orient="vert" idx="1"/>
          </p:nvPr>
        </p:nvSpPr>
        <p:spPr>
          <a:xfrm>
            <a:off x="838200" y="1046747"/>
            <a:ext cx="7734300" cy="51302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9A26F-2DD1-AC58-7B49-BA7131284D33}"/>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5" name="Footer Placeholder 4">
            <a:extLst>
              <a:ext uri="{FF2B5EF4-FFF2-40B4-BE49-F238E27FC236}">
                <a16:creationId xmlns:a16="http://schemas.microsoft.com/office/drawing/2014/main" id="{1F8C7A4C-FBE9-BF92-EAA8-E50B2A559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F21E4-C346-65E0-BE0C-392835891001}"/>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288274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A0935-C237-89E8-5A65-62F3BEDE3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7E34AB-9CBB-F2BD-1369-E9DFF0263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1E677-9665-4D75-4BB9-09CC76C52E17}"/>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5" name="Footer Placeholder 4">
            <a:extLst>
              <a:ext uri="{FF2B5EF4-FFF2-40B4-BE49-F238E27FC236}">
                <a16:creationId xmlns:a16="http://schemas.microsoft.com/office/drawing/2014/main" id="{2CEA7404-8F08-9B8C-AC01-31F1D21B42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C09F9-39DF-74E3-2DFC-081E0092A959}"/>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263241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57D9-6E88-8CEB-0141-DBB4180C12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34C30-6B8A-F417-7D06-15529FC63E6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14AE37-6853-6531-5C26-480D8F439E46}"/>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5" name="Footer Placeholder 4">
            <a:extLst>
              <a:ext uri="{FF2B5EF4-FFF2-40B4-BE49-F238E27FC236}">
                <a16:creationId xmlns:a16="http://schemas.microsoft.com/office/drawing/2014/main" id="{FCB54C2F-B321-BBAC-1059-1C2F6BC93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CB226-622A-DD7A-5AFD-737755887AC3}"/>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144411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8BB5C-2E84-920F-2DC3-2728F3F85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35238-540F-AD5F-A17B-E2A6E82521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202FD-A702-BD92-256E-C1ACEFB2BD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8A7C59-A9DE-B11C-32E0-AD4580DE5379}"/>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6" name="Footer Placeholder 5">
            <a:extLst>
              <a:ext uri="{FF2B5EF4-FFF2-40B4-BE49-F238E27FC236}">
                <a16:creationId xmlns:a16="http://schemas.microsoft.com/office/drawing/2014/main" id="{174D70CB-DFB7-6A0A-A5C9-B342DEE9C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AC535E-E176-828D-51DA-5750963ADF42}"/>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415209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F96F8-0E73-915B-1914-91AF7622DE28}"/>
              </a:ext>
            </a:extLst>
          </p:cNvPr>
          <p:cNvSpPr>
            <a:spLocks noGrp="1"/>
          </p:cNvSpPr>
          <p:nvPr>
            <p:ph type="title"/>
          </p:nvPr>
        </p:nvSpPr>
        <p:spPr>
          <a:xfrm>
            <a:off x="838200" y="965155"/>
            <a:ext cx="10515600" cy="1035676"/>
          </a:xfrm>
        </p:spPr>
        <p:txBody>
          <a:bodyPr/>
          <a:lstStyle>
            <a:lvl1pPr>
              <a:defRPr/>
            </a:lvl1pPr>
          </a:lstStyle>
          <a:p>
            <a:r>
              <a:rPr lang="en-US" dirty="0"/>
              <a:t>Click to edit Master title style</a:t>
            </a:r>
          </a:p>
        </p:txBody>
      </p:sp>
      <p:sp>
        <p:nvSpPr>
          <p:cNvPr id="3" name="Text Placeholder 2">
            <a:extLst>
              <a:ext uri="{FF2B5EF4-FFF2-40B4-BE49-F238E27FC236}">
                <a16:creationId xmlns:a16="http://schemas.microsoft.com/office/drawing/2014/main" id="{3C1DF684-DEC9-51E4-99DB-90952D4F7F0D}"/>
              </a:ext>
            </a:extLst>
          </p:cNvPr>
          <p:cNvSpPr>
            <a:spLocks noGrp="1"/>
          </p:cNvSpPr>
          <p:nvPr>
            <p:ph type="body" idx="1"/>
          </p:nvPr>
        </p:nvSpPr>
        <p:spPr>
          <a:xfrm>
            <a:off x="839788" y="213995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39791EC-E21A-BC33-2002-21695B42E1AD}"/>
              </a:ext>
            </a:extLst>
          </p:cNvPr>
          <p:cNvSpPr>
            <a:spLocks noGrp="1"/>
          </p:cNvSpPr>
          <p:nvPr>
            <p:ph sz="half" idx="2"/>
          </p:nvPr>
        </p:nvSpPr>
        <p:spPr>
          <a:xfrm>
            <a:off x="839788" y="3006725"/>
            <a:ext cx="515778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2CD48E6-250E-EBA7-3881-D129455A7249}"/>
              </a:ext>
            </a:extLst>
          </p:cNvPr>
          <p:cNvSpPr>
            <a:spLocks noGrp="1"/>
          </p:cNvSpPr>
          <p:nvPr>
            <p:ph type="body" sz="quarter" idx="3"/>
          </p:nvPr>
        </p:nvSpPr>
        <p:spPr>
          <a:xfrm>
            <a:off x="6172200" y="213995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9AC707E-85B9-5AA5-2CF1-6B33D0D39925}"/>
              </a:ext>
            </a:extLst>
          </p:cNvPr>
          <p:cNvSpPr>
            <a:spLocks noGrp="1"/>
          </p:cNvSpPr>
          <p:nvPr>
            <p:ph sz="quarter" idx="4"/>
          </p:nvPr>
        </p:nvSpPr>
        <p:spPr>
          <a:xfrm>
            <a:off x="6172200" y="3006725"/>
            <a:ext cx="5183188" cy="31829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D5E0B45-AA42-BB68-7210-F87B0D06D0A1}"/>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8" name="Footer Placeholder 7">
            <a:extLst>
              <a:ext uri="{FF2B5EF4-FFF2-40B4-BE49-F238E27FC236}">
                <a16:creationId xmlns:a16="http://schemas.microsoft.com/office/drawing/2014/main" id="{9502C0EC-1A2E-F29F-8E36-0B87D0503F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78A7A8-A96E-EBE3-B1C9-CC6A2448618C}"/>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338114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49F5-4571-241F-E01D-F3A26AE4FC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59965-E58F-AF5A-ECF8-3347C38D7B2B}"/>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4" name="Footer Placeholder 3">
            <a:extLst>
              <a:ext uri="{FF2B5EF4-FFF2-40B4-BE49-F238E27FC236}">
                <a16:creationId xmlns:a16="http://schemas.microsoft.com/office/drawing/2014/main" id="{A5A466F8-052B-F73C-0CD8-D3B25A9BB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B7686D-9B7E-C311-FC91-B777FDED0EE6}"/>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367967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F2F1BB-9157-49F2-CDE0-3574DD0B4E7D}"/>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3" name="Footer Placeholder 2">
            <a:extLst>
              <a:ext uri="{FF2B5EF4-FFF2-40B4-BE49-F238E27FC236}">
                <a16:creationId xmlns:a16="http://schemas.microsoft.com/office/drawing/2014/main" id="{6E07A132-E2EC-9727-8FED-67261E800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D6D805-A704-9731-2CDE-5BAE9B97B60B}"/>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215775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C84A-102D-09DB-A7A1-AAD81B528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E2CF46-4A66-C1A3-D944-08FC07130F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7A2035-9CE4-B40E-FF99-DB0BC7697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F73AA9-868F-1D6A-8453-C8737F6DBB49}"/>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6" name="Footer Placeholder 5">
            <a:extLst>
              <a:ext uri="{FF2B5EF4-FFF2-40B4-BE49-F238E27FC236}">
                <a16:creationId xmlns:a16="http://schemas.microsoft.com/office/drawing/2014/main" id="{B3F1BC27-8625-32C9-D1F4-C7C9899D87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FA8924-FE77-B766-B7FE-3BE5021ED772}"/>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393305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F155-986F-252B-13CB-F2B96ABDCF28}"/>
              </a:ext>
            </a:extLst>
          </p:cNvPr>
          <p:cNvSpPr>
            <a:spLocks noGrp="1"/>
          </p:cNvSpPr>
          <p:nvPr>
            <p:ph type="title"/>
          </p:nvPr>
        </p:nvSpPr>
        <p:spPr>
          <a:xfrm>
            <a:off x="839788" y="987424"/>
            <a:ext cx="3932237" cy="127451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4A06E6B-0EDF-8275-55AB-7DEB7FC328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B0089-E426-EE1F-15E3-ADA06C2B2DA3}"/>
              </a:ext>
            </a:extLst>
          </p:cNvPr>
          <p:cNvSpPr>
            <a:spLocks noGrp="1"/>
          </p:cNvSpPr>
          <p:nvPr>
            <p:ph type="body" sz="half" idx="2"/>
          </p:nvPr>
        </p:nvSpPr>
        <p:spPr>
          <a:xfrm>
            <a:off x="839788" y="2370220"/>
            <a:ext cx="3932237" cy="34987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6BF8A2-5135-199A-63DE-D28C1B1188D6}"/>
              </a:ext>
            </a:extLst>
          </p:cNvPr>
          <p:cNvSpPr>
            <a:spLocks noGrp="1"/>
          </p:cNvSpPr>
          <p:nvPr>
            <p:ph type="dt" sz="half" idx="10"/>
          </p:nvPr>
        </p:nvSpPr>
        <p:spPr/>
        <p:txBody>
          <a:bodyPr/>
          <a:lstStyle/>
          <a:p>
            <a:fld id="{9DA9A821-B90E-4073-8A1D-41279B3E2EEC}" type="datetimeFigureOut">
              <a:rPr lang="en-US" smtClean="0"/>
              <a:t>4/23/2024</a:t>
            </a:fld>
            <a:endParaRPr lang="en-US"/>
          </a:p>
        </p:txBody>
      </p:sp>
      <p:sp>
        <p:nvSpPr>
          <p:cNvPr id="6" name="Footer Placeholder 5">
            <a:extLst>
              <a:ext uri="{FF2B5EF4-FFF2-40B4-BE49-F238E27FC236}">
                <a16:creationId xmlns:a16="http://schemas.microsoft.com/office/drawing/2014/main" id="{5BDDCD97-05C0-0D93-CC2F-A0400CA165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D6BD7A-D4F8-CCC1-668A-E87B6401A97A}"/>
              </a:ext>
            </a:extLst>
          </p:cNvPr>
          <p:cNvSpPr>
            <a:spLocks noGrp="1"/>
          </p:cNvSpPr>
          <p:nvPr>
            <p:ph type="sldNum" sz="quarter" idx="12"/>
          </p:nvPr>
        </p:nvSpPr>
        <p:spPr/>
        <p:txBody>
          <a:bodyPr/>
          <a:lstStyle/>
          <a:p>
            <a:fld id="{32A5F21F-C508-468F-9931-6B4118C75A16}" type="slidenum">
              <a:rPr lang="en-US" smtClean="0"/>
              <a:t>‹#›</a:t>
            </a:fld>
            <a:endParaRPr lang="en-US"/>
          </a:p>
        </p:txBody>
      </p:sp>
    </p:spTree>
    <p:extLst>
      <p:ext uri="{BB962C8B-B14F-4D97-AF65-F5344CB8AC3E}">
        <p14:creationId xmlns:p14="http://schemas.microsoft.com/office/powerpoint/2010/main" val="67270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CB0ADA-C5D1-185A-1A62-46F5D6F1993A}"/>
              </a:ext>
            </a:extLst>
          </p:cNvPr>
          <p:cNvSpPr>
            <a:spLocks noGrp="1"/>
          </p:cNvSpPr>
          <p:nvPr>
            <p:ph type="title"/>
          </p:nvPr>
        </p:nvSpPr>
        <p:spPr>
          <a:xfrm>
            <a:off x="838200" y="962608"/>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999ACC6-BAEE-8CEB-0530-BE2DE9132991}"/>
              </a:ext>
            </a:extLst>
          </p:cNvPr>
          <p:cNvSpPr>
            <a:spLocks noGrp="1"/>
          </p:cNvSpPr>
          <p:nvPr>
            <p:ph type="body" idx="1"/>
          </p:nvPr>
        </p:nvSpPr>
        <p:spPr>
          <a:xfrm>
            <a:off x="838200" y="2454442"/>
            <a:ext cx="10515600" cy="37225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8E268C-915E-2C22-A466-4D1301D0AE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DA9A821-B90E-4073-8A1D-41279B3E2EEC}" type="datetimeFigureOut">
              <a:rPr lang="en-US" smtClean="0"/>
              <a:t>4/23/2024</a:t>
            </a:fld>
            <a:endParaRPr lang="en-US"/>
          </a:p>
        </p:txBody>
      </p:sp>
      <p:sp>
        <p:nvSpPr>
          <p:cNvPr id="5" name="Footer Placeholder 4">
            <a:extLst>
              <a:ext uri="{FF2B5EF4-FFF2-40B4-BE49-F238E27FC236}">
                <a16:creationId xmlns:a16="http://schemas.microsoft.com/office/drawing/2014/main" id="{7FB5F412-E639-2005-20D7-0A5588E312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0D691D0-376F-F04F-72B7-A17613465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A5F21F-C508-468F-9931-6B4118C75A16}" type="slidenum">
              <a:rPr lang="en-US" smtClean="0"/>
              <a:t>‹#›</a:t>
            </a:fld>
            <a:endParaRPr lang="en-US"/>
          </a:p>
        </p:txBody>
      </p:sp>
      <p:pic>
        <p:nvPicPr>
          <p:cNvPr id="8" name="Picture 7" descr="A starry sky with many small white dots&#10;&#10;Description automatically generated">
            <a:extLst>
              <a:ext uri="{FF2B5EF4-FFF2-40B4-BE49-F238E27FC236}">
                <a16:creationId xmlns:a16="http://schemas.microsoft.com/office/drawing/2014/main" id="{E6EC0897-B0F3-2CC4-490A-379739338865}"/>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b="87101"/>
          <a:stretch/>
        </p:blipFill>
        <p:spPr>
          <a:xfrm>
            <a:off x="0" y="0"/>
            <a:ext cx="12192000" cy="841206"/>
          </a:xfrm>
          <a:prstGeom prst="rect">
            <a:avLst/>
          </a:prstGeom>
        </p:spPr>
      </p:pic>
      <p:pic>
        <p:nvPicPr>
          <p:cNvPr id="10" name="Picture 9">
            <a:extLst>
              <a:ext uri="{FF2B5EF4-FFF2-40B4-BE49-F238E27FC236}">
                <a16:creationId xmlns:a16="http://schemas.microsoft.com/office/drawing/2014/main" id="{0B8DB15E-A64A-B303-B245-61357B7F31B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79073" y="32076"/>
            <a:ext cx="9833854" cy="751144"/>
          </a:xfrm>
          <a:prstGeom prst="rect">
            <a:avLst/>
          </a:prstGeom>
        </p:spPr>
      </p:pic>
    </p:spTree>
    <p:extLst>
      <p:ext uri="{BB962C8B-B14F-4D97-AF65-F5344CB8AC3E}">
        <p14:creationId xmlns:p14="http://schemas.microsoft.com/office/powerpoint/2010/main" val="386709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randon.morey@mshc.com" TargetMode="External"/><Relationship Id="rId2" Type="http://schemas.openxmlformats.org/officeDocument/2006/relationships/hyperlink" Target="mailto:SKalahar@firstplaceforyouth.org" TargetMode="External"/><Relationship Id="rId1" Type="http://schemas.openxmlformats.org/officeDocument/2006/relationships/slideLayout" Target="../slideLayouts/slideLayout2.xml"/><Relationship Id="rId4" Type="http://schemas.openxmlformats.org/officeDocument/2006/relationships/hyperlink" Target="mailto:david.hancock@mshc.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tarry sky with many small white dots&#10;&#10;Description automatically generated">
            <a:extLst>
              <a:ext uri="{FF2B5EF4-FFF2-40B4-BE49-F238E27FC236}">
                <a16:creationId xmlns:a16="http://schemas.microsoft.com/office/drawing/2014/main" id="{291BFA26-115F-E34D-D27A-EFE96783D154}"/>
              </a:ext>
            </a:extLst>
          </p:cNvPr>
          <p:cNvPicPr>
            <a:picLocks noChangeAspect="1"/>
          </p:cNvPicPr>
          <p:nvPr/>
        </p:nvPicPr>
        <p:blipFill rotWithShape="1">
          <a:blip r:embed="rId2">
            <a:extLst>
              <a:ext uri="{28A0092B-C50C-407E-A947-70E740481C1C}">
                <a14:useLocalDpi xmlns:a14="http://schemas.microsoft.com/office/drawing/2010/main" val="0"/>
              </a:ext>
            </a:extLst>
          </a:blip>
          <a:srcRect l="2455" r="2455"/>
          <a:stretch/>
        </p:blipFill>
        <p:spPr>
          <a:xfrm>
            <a:off x="0" y="0"/>
            <a:ext cx="12192000" cy="6858000"/>
          </a:xfrm>
          <a:prstGeom prst="rect">
            <a:avLst/>
          </a:prstGeom>
        </p:spPr>
      </p:pic>
      <p:pic>
        <p:nvPicPr>
          <p:cNvPr id="11" name="Picture 10" descr="A sign with a flower on it&#10;&#10;Description automatically generated">
            <a:extLst>
              <a:ext uri="{FF2B5EF4-FFF2-40B4-BE49-F238E27FC236}">
                <a16:creationId xmlns:a16="http://schemas.microsoft.com/office/drawing/2014/main" id="{EC645E6D-58D9-4A4D-A420-3A41028673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931267"/>
            <a:ext cx="6467520" cy="5926733"/>
          </a:xfrm>
          <a:prstGeom prst="rect">
            <a:avLst/>
          </a:prstGeom>
        </p:spPr>
      </p:pic>
      <p:pic>
        <p:nvPicPr>
          <p:cNvPr id="13" name="Picture 12">
            <a:extLst>
              <a:ext uri="{FF2B5EF4-FFF2-40B4-BE49-F238E27FC236}">
                <a16:creationId xmlns:a16="http://schemas.microsoft.com/office/drawing/2014/main" id="{4332445C-B5D5-D294-29E0-AFD9D7B362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4379"/>
            <a:ext cx="12192000" cy="931267"/>
          </a:xfrm>
          <a:prstGeom prst="rect">
            <a:avLst/>
          </a:prstGeom>
        </p:spPr>
      </p:pic>
      <p:pic>
        <p:nvPicPr>
          <p:cNvPr id="15" name="Picture 14" descr="A black background with white text&#10;&#10;Description automatically generated">
            <a:extLst>
              <a:ext uri="{FF2B5EF4-FFF2-40B4-BE49-F238E27FC236}">
                <a16:creationId xmlns:a16="http://schemas.microsoft.com/office/drawing/2014/main" id="{B661A2EB-AE69-B882-FABE-9D6E4D8680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2520866"/>
            <a:ext cx="5946107" cy="4015627"/>
          </a:xfrm>
          <a:prstGeom prst="rect">
            <a:avLst/>
          </a:prstGeom>
        </p:spPr>
      </p:pic>
    </p:spTree>
    <p:extLst>
      <p:ext uri="{BB962C8B-B14F-4D97-AF65-F5344CB8AC3E}">
        <p14:creationId xmlns:p14="http://schemas.microsoft.com/office/powerpoint/2010/main" val="322371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DD0F5-182D-E090-46D9-B80A44E95EFB}"/>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076BD9E7-3BC3-F235-7F4E-994756E31064}"/>
              </a:ext>
            </a:extLst>
          </p:cNvPr>
          <p:cNvSpPr>
            <a:spLocks noGrp="1"/>
          </p:cNvSpPr>
          <p:nvPr>
            <p:ph idx="1"/>
          </p:nvPr>
        </p:nvSpPr>
        <p:spPr>
          <a:xfrm>
            <a:off x="838200" y="2454442"/>
            <a:ext cx="10515600" cy="4125262"/>
          </a:xfrm>
        </p:spPr>
        <p:txBody>
          <a:bodyPr>
            <a:normAutofit/>
          </a:bodyPr>
          <a:lstStyle/>
          <a:p>
            <a:pPr lvl="1"/>
            <a:r>
              <a:rPr lang="en-US" sz="2800" dirty="0">
                <a:solidFill>
                  <a:srgbClr val="002060"/>
                </a:solidFill>
              </a:rPr>
              <a:t>Specifics</a:t>
            </a:r>
          </a:p>
          <a:p>
            <a:pPr lvl="1"/>
            <a:endParaRPr lang="en-US" sz="2800" dirty="0">
              <a:solidFill>
                <a:srgbClr val="002060"/>
              </a:solidFill>
            </a:endParaRPr>
          </a:p>
          <a:p>
            <a:pPr lvl="2"/>
            <a:r>
              <a:rPr lang="en-US" sz="2800" dirty="0">
                <a:solidFill>
                  <a:srgbClr val="002060"/>
                </a:solidFill>
              </a:rPr>
              <a:t>CPS RFP Release Date (January)</a:t>
            </a:r>
          </a:p>
          <a:p>
            <a:pPr lvl="2"/>
            <a:endParaRPr lang="en-US" sz="2800" dirty="0">
              <a:solidFill>
                <a:srgbClr val="002060"/>
              </a:solidFill>
            </a:endParaRPr>
          </a:p>
          <a:p>
            <a:pPr lvl="2"/>
            <a:r>
              <a:rPr lang="en-US" sz="2800" dirty="0">
                <a:solidFill>
                  <a:srgbClr val="002060"/>
                </a:solidFill>
              </a:rPr>
              <a:t>First Year Goal (30)</a:t>
            </a:r>
          </a:p>
          <a:p>
            <a:pPr lvl="2"/>
            <a:endParaRPr lang="en-US" sz="2800" dirty="0">
              <a:solidFill>
                <a:srgbClr val="002060"/>
              </a:solidFill>
            </a:endParaRPr>
          </a:p>
          <a:p>
            <a:pPr lvl="2"/>
            <a:r>
              <a:rPr lang="en-US" sz="2800" dirty="0">
                <a:solidFill>
                  <a:srgbClr val="002060"/>
                </a:solidFill>
              </a:rPr>
              <a:t>Target Areas (Jackson, Meridian, Gulf Coast)</a:t>
            </a:r>
          </a:p>
          <a:p>
            <a:pPr lvl="2"/>
            <a:endParaRPr lang="en-US" sz="2800" dirty="0">
              <a:solidFill>
                <a:srgbClr val="002060"/>
              </a:solidFill>
            </a:endParaRPr>
          </a:p>
          <a:p>
            <a:pPr lvl="2"/>
            <a:r>
              <a:rPr lang="en-US" sz="2800" dirty="0">
                <a:solidFill>
                  <a:srgbClr val="002060"/>
                </a:solidFill>
              </a:rPr>
              <a:t>Master Lease by Organization</a:t>
            </a:r>
          </a:p>
          <a:p>
            <a:pPr lvl="2"/>
            <a:endParaRPr lang="en-US" dirty="0"/>
          </a:p>
          <a:p>
            <a:pPr lvl="2"/>
            <a:endParaRPr lang="en-US" dirty="0"/>
          </a:p>
          <a:p>
            <a:endParaRPr lang="en-US" dirty="0"/>
          </a:p>
        </p:txBody>
      </p:sp>
    </p:spTree>
    <p:extLst>
      <p:ext uri="{BB962C8B-B14F-4D97-AF65-F5344CB8AC3E}">
        <p14:creationId xmlns:p14="http://schemas.microsoft.com/office/powerpoint/2010/main" val="371251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D3A8-A424-4B09-AE15-814806D7535C}"/>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F258B178-F367-7FD8-21FD-A91F9DD1C0DB}"/>
              </a:ext>
            </a:extLst>
          </p:cNvPr>
          <p:cNvSpPr>
            <a:spLocks noGrp="1"/>
          </p:cNvSpPr>
          <p:nvPr>
            <p:ph idx="1"/>
          </p:nvPr>
        </p:nvSpPr>
        <p:spPr>
          <a:xfrm>
            <a:off x="838200" y="2454441"/>
            <a:ext cx="10515600" cy="3956297"/>
          </a:xfrm>
        </p:spPr>
        <p:txBody>
          <a:bodyPr>
            <a:normAutofit lnSpcReduction="10000"/>
          </a:bodyPr>
          <a:lstStyle/>
          <a:p>
            <a:r>
              <a:rPr lang="en-US" dirty="0">
                <a:solidFill>
                  <a:srgbClr val="002060"/>
                </a:solidFill>
              </a:rPr>
              <a:t>Risk Mitigation</a:t>
            </a:r>
          </a:p>
          <a:p>
            <a:endParaRPr lang="en-US" dirty="0">
              <a:solidFill>
                <a:srgbClr val="002060"/>
              </a:solidFill>
            </a:endParaRPr>
          </a:p>
          <a:p>
            <a:pPr lvl="1"/>
            <a:r>
              <a:rPr lang="en-US" sz="2800" dirty="0">
                <a:solidFill>
                  <a:srgbClr val="002060"/>
                </a:solidFill>
              </a:rPr>
              <a:t>Stabilization is Goal</a:t>
            </a:r>
          </a:p>
          <a:p>
            <a:pPr lvl="1"/>
            <a:endParaRPr lang="en-US" sz="2800" dirty="0">
              <a:solidFill>
                <a:srgbClr val="002060"/>
              </a:solidFill>
            </a:endParaRPr>
          </a:p>
          <a:p>
            <a:pPr lvl="1"/>
            <a:r>
              <a:rPr lang="en-US" sz="2800" dirty="0">
                <a:solidFill>
                  <a:srgbClr val="002060"/>
                </a:solidFill>
              </a:rPr>
              <a:t>Intermediary Support</a:t>
            </a:r>
          </a:p>
          <a:p>
            <a:pPr lvl="1"/>
            <a:endParaRPr lang="en-US" sz="2800" dirty="0">
              <a:solidFill>
                <a:srgbClr val="002060"/>
              </a:solidFill>
            </a:endParaRPr>
          </a:p>
          <a:p>
            <a:pPr lvl="1"/>
            <a:r>
              <a:rPr lang="en-US" sz="2800" dirty="0">
                <a:solidFill>
                  <a:srgbClr val="002060"/>
                </a:solidFill>
              </a:rPr>
              <a:t>Youth Board</a:t>
            </a:r>
          </a:p>
          <a:p>
            <a:pPr lvl="1"/>
            <a:endParaRPr lang="en-US" sz="2800" dirty="0">
              <a:solidFill>
                <a:srgbClr val="002060"/>
              </a:solidFill>
            </a:endParaRPr>
          </a:p>
          <a:p>
            <a:pPr lvl="1"/>
            <a:r>
              <a:rPr lang="en-US" sz="2800" dirty="0">
                <a:solidFill>
                  <a:srgbClr val="002060"/>
                </a:solidFill>
              </a:rPr>
              <a:t>Independent Skills Grant</a:t>
            </a:r>
          </a:p>
        </p:txBody>
      </p:sp>
    </p:spTree>
    <p:extLst>
      <p:ext uri="{BB962C8B-B14F-4D97-AF65-F5344CB8AC3E}">
        <p14:creationId xmlns:p14="http://schemas.microsoft.com/office/powerpoint/2010/main" val="291600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4632-B74B-D602-6BFB-3C70BB191DFE}"/>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94061315-51F2-A449-D03C-18F40674D7BC}"/>
              </a:ext>
            </a:extLst>
          </p:cNvPr>
          <p:cNvSpPr>
            <a:spLocks noGrp="1"/>
          </p:cNvSpPr>
          <p:nvPr>
            <p:ph idx="1"/>
          </p:nvPr>
        </p:nvSpPr>
        <p:spPr>
          <a:xfrm>
            <a:off x="838200" y="2454441"/>
            <a:ext cx="10515600" cy="4025871"/>
          </a:xfrm>
        </p:spPr>
        <p:txBody>
          <a:bodyPr>
            <a:normAutofit lnSpcReduction="10000"/>
          </a:bodyPr>
          <a:lstStyle/>
          <a:p>
            <a:r>
              <a:rPr lang="en-US" dirty="0">
                <a:solidFill>
                  <a:srgbClr val="002060"/>
                </a:solidFill>
              </a:rPr>
              <a:t>Use of ARPA Funds</a:t>
            </a:r>
          </a:p>
          <a:p>
            <a:endParaRPr lang="en-US" dirty="0">
              <a:solidFill>
                <a:srgbClr val="002060"/>
              </a:solidFill>
            </a:endParaRPr>
          </a:p>
          <a:p>
            <a:pPr lvl="1"/>
            <a:r>
              <a:rPr lang="en-US" sz="2800" dirty="0">
                <a:solidFill>
                  <a:srgbClr val="002060"/>
                </a:solidFill>
              </a:rPr>
              <a:t>Master Lease – Expended before 2026</a:t>
            </a:r>
          </a:p>
          <a:p>
            <a:pPr lvl="1"/>
            <a:endParaRPr lang="en-US" sz="2800" dirty="0">
              <a:solidFill>
                <a:srgbClr val="002060"/>
              </a:solidFill>
            </a:endParaRPr>
          </a:p>
          <a:p>
            <a:pPr lvl="1"/>
            <a:r>
              <a:rPr lang="en-US" sz="2800" dirty="0">
                <a:solidFill>
                  <a:srgbClr val="002060"/>
                </a:solidFill>
              </a:rPr>
              <a:t>Tract Record with CPS &amp; Grants</a:t>
            </a:r>
          </a:p>
          <a:p>
            <a:pPr lvl="1"/>
            <a:endParaRPr lang="en-US" sz="2800" dirty="0">
              <a:solidFill>
                <a:srgbClr val="002060"/>
              </a:solidFill>
            </a:endParaRPr>
          </a:p>
          <a:p>
            <a:pPr lvl="1"/>
            <a:r>
              <a:rPr lang="en-US" sz="2800" dirty="0">
                <a:solidFill>
                  <a:srgbClr val="002060"/>
                </a:solidFill>
              </a:rPr>
              <a:t>Secure Card / Credit History</a:t>
            </a:r>
          </a:p>
          <a:p>
            <a:pPr lvl="1"/>
            <a:endParaRPr lang="en-US" sz="2800" dirty="0">
              <a:solidFill>
                <a:srgbClr val="002060"/>
              </a:solidFill>
            </a:endParaRPr>
          </a:p>
          <a:p>
            <a:pPr lvl="1"/>
            <a:r>
              <a:rPr lang="en-US" sz="2800" dirty="0">
                <a:solidFill>
                  <a:srgbClr val="002060"/>
                </a:solidFill>
              </a:rPr>
              <a:t>Lease / Own / Inherit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34098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563E-A9D0-6FF7-22EB-C7D3A6078AFC}"/>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effectLst/>
                <a:latin typeface="Times New Roman" panose="02020603050405020304" pitchFamily="18" charset="0"/>
                <a:ea typeface="Times New Roman" panose="02020603050405020304" pitchFamily="18" charset="0"/>
              </a:rPr>
              <a:t>Brandon</a:t>
            </a:r>
            <a:endParaRPr lang="en-US" dirty="0"/>
          </a:p>
        </p:txBody>
      </p:sp>
      <p:sp>
        <p:nvSpPr>
          <p:cNvPr id="3" name="Content Placeholder 2">
            <a:extLst>
              <a:ext uri="{FF2B5EF4-FFF2-40B4-BE49-F238E27FC236}">
                <a16:creationId xmlns:a16="http://schemas.microsoft.com/office/drawing/2014/main" id="{E705C6D1-5207-2B5A-44F0-D517BD44A550}"/>
              </a:ext>
            </a:extLst>
          </p:cNvPr>
          <p:cNvSpPr>
            <a:spLocks noGrp="1"/>
          </p:cNvSpPr>
          <p:nvPr>
            <p:ph idx="1"/>
          </p:nvPr>
        </p:nvSpPr>
        <p:spPr>
          <a:xfrm>
            <a:off x="838200" y="2454442"/>
            <a:ext cx="10515600" cy="3926480"/>
          </a:xfrm>
        </p:spPr>
        <p:txBody>
          <a:bodyPr>
            <a:normAutofit lnSpcReduction="10000"/>
          </a:bodyPr>
          <a:lstStyle/>
          <a:p>
            <a:pPr lvl="1"/>
            <a:r>
              <a:rPr lang="en-US" sz="2600" dirty="0">
                <a:solidFill>
                  <a:srgbClr val="002060"/>
                </a:solidFill>
              </a:rPr>
              <a:t>Need</a:t>
            </a:r>
          </a:p>
          <a:p>
            <a:pPr lvl="1"/>
            <a:endParaRPr lang="en-US" sz="2600" dirty="0">
              <a:solidFill>
                <a:srgbClr val="002060"/>
              </a:solidFill>
            </a:endParaRPr>
          </a:p>
          <a:p>
            <a:pPr lvl="1"/>
            <a:r>
              <a:rPr lang="en-US" sz="2600" dirty="0">
                <a:solidFill>
                  <a:srgbClr val="002060"/>
                </a:solidFill>
              </a:rPr>
              <a:t>Qualified Allocation Plan</a:t>
            </a:r>
          </a:p>
          <a:p>
            <a:endParaRPr lang="en-US" sz="3000" dirty="0">
              <a:solidFill>
                <a:srgbClr val="002060"/>
              </a:solidFill>
            </a:endParaRPr>
          </a:p>
          <a:p>
            <a:pPr lvl="1"/>
            <a:r>
              <a:rPr lang="en-US" sz="2600" dirty="0">
                <a:solidFill>
                  <a:srgbClr val="002060"/>
                </a:solidFill>
              </a:rPr>
              <a:t>Requirements / Expectations</a:t>
            </a:r>
          </a:p>
          <a:p>
            <a:endParaRPr lang="en-US" sz="3000" dirty="0">
              <a:solidFill>
                <a:srgbClr val="002060"/>
              </a:solidFill>
            </a:endParaRPr>
          </a:p>
          <a:p>
            <a:pPr lvl="1"/>
            <a:r>
              <a:rPr lang="en-US" sz="2600" dirty="0">
                <a:solidFill>
                  <a:srgbClr val="002060"/>
                </a:solidFill>
              </a:rPr>
              <a:t>Developer Contacts</a:t>
            </a:r>
          </a:p>
          <a:p>
            <a:endParaRPr lang="en-US" sz="3000" dirty="0">
              <a:solidFill>
                <a:srgbClr val="002060"/>
              </a:solidFill>
            </a:endParaRPr>
          </a:p>
          <a:p>
            <a:pPr lvl="1"/>
            <a:r>
              <a:rPr lang="en-US" sz="2600" dirty="0">
                <a:solidFill>
                  <a:srgbClr val="002060"/>
                </a:solidFill>
              </a:rPr>
              <a:t>Process</a:t>
            </a:r>
          </a:p>
          <a:p>
            <a:endParaRPr lang="en-US" sz="3000" dirty="0"/>
          </a:p>
          <a:p>
            <a:endParaRPr lang="en-US" dirty="0"/>
          </a:p>
        </p:txBody>
      </p:sp>
    </p:spTree>
    <p:extLst>
      <p:ext uri="{BB962C8B-B14F-4D97-AF65-F5344CB8AC3E}">
        <p14:creationId xmlns:p14="http://schemas.microsoft.com/office/powerpoint/2010/main" val="1466557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83BD1-DF47-C2AA-235C-0C052CF2D430}"/>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effectLst/>
                <a:latin typeface="Times New Roman" panose="02020603050405020304" pitchFamily="18" charset="0"/>
                <a:ea typeface="Times New Roman" panose="02020603050405020304" pitchFamily="18" charset="0"/>
              </a:rPr>
              <a:t>Brandon</a:t>
            </a:r>
            <a:endParaRPr lang="en-US" dirty="0"/>
          </a:p>
        </p:txBody>
      </p:sp>
      <p:sp>
        <p:nvSpPr>
          <p:cNvPr id="3" name="Content Placeholder 2">
            <a:extLst>
              <a:ext uri="{FF2B5EF4-FFF2-40B4-BE49-F238E27FC236}">
                <a16:creationId xmlns:a16="http://schemas.microsoft.com/office/drawing/2014/main" id="{FA17B995-4AF5-C05C-213F-8EA8C509EF2A}"/>
              </a:ext>
            </a:extLst>
          </p:cNvPr>
          <p:cNvSpPr>
            <a:spLocks noGrp="1"/>
          </p:cNvSpPr>
          <p:nvPr>
            <p:ph idx="1"/>
          </p:nvPr>
        </p:nvSpPr>
        <p:spPr>
          <a:xfrm>
            <a:off x="838200" y="2454442"/>
            <a:ext cx="10515600" cy="4125262"/>
          </a:xfrm>
        </p:spPr>
        <p:txBody>
          <a:bodyPr>
            <a:normAutofit/>
          </a:bodyPr>
          <a:lstStyle/>
          <a:p>
            <a:pPr lvl="1"/>
            <a:r>
              <a:rPr lang="en-US" sz="2800" dirty="0">
                <a:solidFill>
                  <a:srgbClr val="002060"/>
                </a:solidFill>
              </a:rPr>
              <a:t>Objective</a:t>
            </a:r>
          </a:p>
          <a:p>
            <a:pPr lvl="1"/>
            <a:endParaRPr lang="en-US" sz="2800" dirty="0">
              <a:solidFill>
                <a:srgbClr val="002060"/>
              </a:solidFill>
            </a:endParaRPr>
          </a:p>
          <a:p>
            <a:pPr lvl="1"/>
            <a:r>
              <a:rPr lang="en-US" sz="2800" dirty="0">
                <a:solidFill>
                  <a:srgbClr val="002060"/>
                </a:solidFill>
              </a:rPr>
              <a:t>Communication</a:t>
            </a:r>
          </a:p>
          <a:p>
            <a:pPr lvl="1"/>
            <a:endParaRPr lang="en-US" sz="2800" dirty="0">
              <a:solidFill>
                <a:srgbClr val="002060"/>
              </a:solidFill>
            </a:endParaRPr>
          </a:p>
          <a:p>
            <a:pPr lvl="1"/>
            <a:r>
              <a:rPr lang="en-US" sz="2800" dirty="0">
                <a:solidFill>
                  <a:srgbClr val="002060"/>
                </a:solidFill>
              </a:rPr>
              <a:t>Schedule</a:t>
            </a:r>
          </a:p>
          <a:p>
            <a:pPr lvl="1"/>
            <a:endParaRPr lang="en-US" sz="2800" dirty="0">
              <a:solidFill>
                <a:srgbClr val="002060"/>
              </a:solidFill>
            </a:endParaRPr>
          </a:p>
          <a:p>
            <a:pPr lvl="1"/>
            <a:r>
              <a:rPr lang="en-US" sz="2800" dirty="0">
                <a:solidFill>
                  <a:srgbClr val="002060"/>
                </a:solidFill>
              </a:rPr>
              <a:t>Compliance</a:t>
            </a:r>
          </a:p>
          <a:p>
            <a:pPr lvl="1"/>
            <a:endParaRPr lang="en-US" sz="2800" dirty="0">
              <a:solidFill>
                <a:srgbClr val="002060"/>
              </a:solidFill>
            </a:endParaRPr>
          </a:p>
          <a:p>
            <a:pPr lvl="1"/>
            <a:r>
              <a:rPr lang="en-US" sz="2800" dirty="0">
                <a:solidFill>
                  <a:srgbClr val="002060"/>
                </a:solidFill>
              </a:rPr>
              <a:t>Improvements</a:t>
            </a:r>
          </a:p>
          <a:p>
            <a:endParaRPr lang="en-US" dirty="0"/>
          </a:p>
        </p:txBody>
      </p:sp>
    </p:spTree>
    <p:extLst>
      <p:ext uri="{BB962C8B-B14F-4D97-AF65-F5344CB8AC3E}">
        <p14:creationId xmlns:p14="http://schemas.microsoft.com/office/powerpoint/2010/main" val="3794374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641F8-85E9-52B3-5F1F-2A7B8B923C2F}"/>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effectLst/>
                <a:latin typeface="Times New Roman" panose="02020603050405020304" pitchFamily="18" charset="0"/>
                <a:ea typeface="Times New Roman" panose="02020603050405020304" pitchFamily="18" charset="0"/>
              </a:rPr>
              <a:t>Brandon</a:t>
            </a:r>
            <a:endParaRPr lang="en-US" dirty="0"/>
          </a:p>
        </p:txBody>
      </p:sp>
      <p:sp>
        <p:nvSpPr>
          <p:cNvPr id="3" name="Content Placeholder 2">
            <a:extLst>
              <a:ext uri="{FF2B5EF4-FFF2-40B4-BE49-F238E27FC236}">
                <a16:creationId xmlns:a16="http://schemas.microsoft.com/office/drawing/2014/main" id="{00CA9919-5B5B-6153-B579-628CB0CF2B02}"/>
              </a:ext>
            </a:extLst>
          </p:cNvPr>
          <p:cNvSpPr>
            <a:spLocks noGrp="1"/>
          </p:cNvSpPr>
          <p:nvPr>
            <p:ph idx="1"/>
          </p:nvPr>
        </p:nvSpPr>
        <p:spPr>
          <a:xfrm>
            <a:off x="838200" y="2454441"/>
            <a:ext cx="10515600" cy="4005993"/>
          </a:xfrm>
        </p:spPr>
        <p:txBody>
          <a:bodyPr>
            <a:normAutofit lnSpcReduction="10000"/>
          </a:bodyPr>
          <a:lstStyle/>
          <a:p>
            <a:pPr lvl="1"/>
            <a:r>
              <a:rPr lang="en-US" sz="2800" dirty="0">
                <a:solidFill>
                  <a:srgbClr val="002060"/>
                </a:solidFill>
              </a:rPr>
              <a:t>Goals</a:t>
            </a:r>
          </a:p>
          <a:p>
            <a:pPr lvl="1"/>
            <a:endParaRPr lang="en-US" sz="2800" dirty="0">
              <a:solidFill>
                <a:srgbClr val="002060"/>
              </a:solidFill>
            </a:endParaRPr>
          </a:p>
          <a:p>
            <a:pPr lvl="1"/>
            <a:r>
              <a:rPr lang="en-US" sz="2800" dirty="0">
                <a:solidFill>
                  <a:srgbClr val="002060"/>
                </a:solidFill>
              </a:rPr>
              <a:t>Expected Outcomes</a:t>
            </a:r>
          </a:p>
          <a:p>
            <a:pPr lvl="1"/>
            <a:endParaRPr lang="en-US" sz="2800" dirty="0">
              <a:solidFill>
                <a:srgbClr val="002060"/>
              </a:solidFill>
            </a:endParaRPr>
          </a:p>
          <a:p>
            <a:pPr lvl="1"/>
            <a:r>
              <a:rPr lang="en-US" sz="2800" dirty="0">
                <a:solidFill>
                  <a:srgbClr val="002060"/>
                </a:solidFill>
              </a:rPr>
              <a:t>Performance Standards</a:t>
            </a:r>
          </a:p>
          <a:p>
            <a:pPr lvl="1"/>
            <a:endParaRPr lang="en-US" sz="2800" dirty="0">
              <a:solidFill>
                <a:srgbClr val="002060"/>
              </a:solidFill>
            </a:endParaRPr>
          </a:p>
          <a:p>
            <a:pPr lvl="1"/>
            <a:r>
              <a:rPr lang="en-US" sz="2800" dirty="0">
                <a:solidFill>
                  <a:srgbClr val="002060"/>
                </a:solidFill>
              </a:rPr>
              <a:t>Accountability</a:t>
            </a:r>
          </a:p>
          <a:p>
            <a:pPr lvl="1"/>
            <a:endParaRPr lang="en-US" sz="2800" dirty="0">
              <a:solidFill>
                <a:srgbClr val="002060"/>
              </a:solidFill>
            </a:endParaRPr>
          </a:p>
          <a:p>
            <a:pPr lvl="1"/>
            <a:r>
              <a:rPr lang="en-US" sz="2800" dirty="0">
                <a:solidFill>
                  <a:srgbClr val="002060"/>
                </a:solidFill>
              </a:rPr>
              <a:t>Future Growth</a:t>
            </a:r>
          </a:p>
          <a:p>
            <a:endParaRPr lang="en-US" dirty="0"/>
          </a:p>
          <a:p>
            <a:endParaRPr lang="en-US" dirty="0"/>
          </a:p>
        </p:txBody>
      </p:sp>
    </p:spTree>
    <p:extLst>
      <p:ext uri="{BB962C8B-B14F-4D97-AF65-F5344CB8AC3E}">
        <p14:creationId xmlns:p14="http://schemas.microsoft.com/office/powerpoint/2010/main" val="1163867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641F8-85E9-52B3-5F1F-2A7B8B923C2F}"/>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0CA9919-5B5B-6153-B579-628CB0CF2B02}"/>
              </a:ext>
            </a:extLst>
          </p:cNvPr>
          <p:cNvSpPr>
            <a:spLocks noGrp="1"/>
          </p:cNvSpPr>
          <p:nvPr>
            <p:ph idx="1"/>
          </p:nvPr>
        </p:nvSpPr>
        <p:spPr>
          <a:xfrm>
            <a:off x="838200" y="1789043"/>
            <a:ext cx="10515600" cy="4850296"/>
          </a:xfrm>
        </p:spPr>
        <p:txBody>
          <a:bodyPr>
            <a:normAutofit/>
          </a:bodyPr>
          <a:lstStyle/>
          <a:p>
            <a:pPr lvl="1"/>
            <a:r>
              <a:rPr lang="en-US" sz="2800" dirty="0">
                <a:solidFill>
                  <a:srgbClr val="002060"/>
                </a:solidFill>
              </a:rPr>
              <a:t>Questions</a:t>
            </a:r>
          </a:p>
          <a:p>
            <a:pPr lvl="1"/>
            <a:r>
              <a:rPr lang="en-US" sz="2800" dirty="0">
                <a:solidFill>
                  <a:srgbClr val="002060"/>
                </a:solidFill>
              </a:rPr>
              <a:t>Contacts</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Samantha Kalahar, Mississippi Site Director </a:t>
            </a:r>
            <a:endParaRPr lang="en-US" sz="1800" dirty="0">
              <a:solidFill>
                <a:srgbClr val="002060"/>
              </a:solidFill>
              <a:latin typeface="Aptos" panose="020B0004020202020204" pitchFamily="34" charset="0"/>
              <a:ea typeface="Aptos" panose="020B0004020202020204" pitchFamily="34" charset="0"/>
              <a:cs typeface="Aptos" panose="020B0004020202020204" pitchFamily="34" charset="0"/>
            </a:endParaRP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First Place for Youth</a:t>
            </a:r>
            <a:endParaRPr lang="en-US" sz="1800" dirty="0">
              <a:solidFill>
                <a:srgbClr val="002060"/>
              </a:solidFill>
              <a:latin typeface="Aptos" panose="020B0004020202020204" pitchFamily="34" charset="0"/>
              <a:ea typeface="Aptos" panose="020B0004020202020204" pitchFamily="34" charset="0"/>
              <a:cs typeface="Aptos" panose="020B0004020202020204" pitchFamily="34" charset="0"/>
            </a:endParaRP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6311 Ridgewood Road, Suite E103 </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Jackson, MS 39211 </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Office Line: 601.368.6762 </a:t>
            </a:r>
          </a:p>
          <a:p>
            <a:pPr marL="914400" lvl="2" indent="0">
              <a:spcBef>
                <a:spcPts val="0"/>
              </a:spcBef>
              <a:buNone/>
            </a:pPr>
            <a:r>
              <a:rPr lang="fi-FI" sz="1800" dirty="0">
                <a:latin typeface="Aptos" panose="020B0004020202020204" pitchFamily="34" charset="0"/>
                <a:hlinkClick r:id="rId2"/>
              </a:rPr>
              <a:t>SKalahar@firstplaceforyouth.org</a:t>
            </a:r>
            <a:endParaRPr lang="fi-FI" sz="1800" dirty="0">
              <a:latin typeface="Aptos" panose="020B0004020202020204" pitchFamily="34" charset="0"/>
            </a:endParaRPr>
          </a:p>
          <a:p>
            <a:pPr marL="914400" lvl="2" indent="0">
              <a:spcBef>
                <a:spcPts val="0"/>
              </a:spcBef>
              <a:buNone/>
            </a:pPr>
            <a:r>
              <a:rPr lang="en-US" sz="1800" dirty="0">
                <a:latin typeface="Aptos" panose="020B0004020202020204" pitchFamily="34" charset="0"/>
              </a:rPr>
              <a:t>	</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Brandon Morey, VP </a:t>
            </a:r>
            <a:r>
              <a:rPr lang="en-US" sz="1800" dirty="0">
                <a:solidFill>
                  <a:srgbClr val="002060"/>
                </a:solidFill>
                <a:latin typeface="Aptos" panose="020B0004020202020204" pitchFamily="34" charset="0"/>
                <a:ea typeface="Aptos" panose="020B0004020202020204" pitchFamily="34" charset="0"/>
                <a:cs typeface="Aptos" panose="020B0004020202020204" pitchFamily="34" charset="0"/>
              </a:rPr>
              <a:t>of Tax Credits</a:t>
            </a: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 </a:t>
            </a:r>
            <a:endParaRPr lang="en-US" sz="1800" dirty="0">
              <a:solidFill>
                <a:srgbClr val="002060"/>
              </a:solidFill>
              <a:latin typeface="Aptos" panose="020B0004020202020204" pitchFamily="34" charset="0"/>
              <a:ea typeface="Aptos" panose="020B0004020202020204" pitchFamily="34" charset="0"/>
              <a:cs typeface="Aptos" panose="020B0004020202020204" pitchFamily="34" charset="0"/>
            </a:endParaRP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David Hancock, VP of the Executive Division</a:t>
            </a:r>
            <a:endParaRPr lang="en-US" sz="1800" dirty="0">
              <a:solidFill>
                <a:srgbClr val="002060"/>
              </a:solidFill>
              <a:latin typeface="Aptos" panose="020B0004020202020204" pitchFamily="34" charset="0"/>
              <a:ea typeface="Aptos" panose="020B0004020202020204" pitchFamily="34" charset="0"/>
              <a:cs typeface="Aptos" panose="020B0004020202020204" pitchFamily="34" charset="0"/>
            </a:endParaRP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Mississippi Home Corporation</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735 Riverside Drive </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Jackson, MS 39202 </a:t>
            </a:r>
          </a:p>
          <a:p>
            <a:pPr marL="914400" lvl="2" indent="0">
              <a:spcBef>
                <a:spcPts val="0"/>
              </a:spcBef>
              <a:buNone/>
            </a:pPr>
            <a:r>
              <a:rPr lang="en-US" sz="1800" dirty="0">
                <a:solidFill>
                  <a:srgbClr val="002060"/>
                </a:solidFill>
                <a:effectLst/>
                <a:latin typeface="Aptos" panose="020B0004020202020204" pitchFamily="34" charset="0"/>
                <a:ea typeface="Aptos" panose="020B0004020202020204" pitchFamily="34" charset="0"/>
                <a:cs typeface="Aptos" panose="020B0004020202020204" pitchFamily="34" charset="0"/>
              </a:rPr>
              <a:t>Office Line: 601.718.4642 </a:t>
            </a:r>
          </a:p>
          <a:p>
            <a:pPr marL="914400" lvl="2" indent="0">
              <a:spcBef>
                <a:spcPts val="0"/>
              </a:spcBef>
              <a:buNone/>
            </a:pPr>
            <a:r>
              <a:rPr lang="fi-FI" sz="1800" dirty="0">
                <a:latin typeface="Aptos" panose="020B0004020202020204" pitchFamily="34" charset="0"/>
                <a:hlinkClick r:id="rId3"/>
              </a:rPr>
              <a:t>brandon.morey@mshc.com</a:t>
            </a:r>
            <a:endParaRPr lang="fi-FI" sz="1800" dirty="0">
              <a:latin typeface="Aptos" panose="020B0004020202020204" pitchFamily="34" charset="0"/>
            </a:endParaRPr>
          </a:p>
          <a:p>
            <a:pPr marL="914400" lvl="2" indent="0">
              <a:spcBef>
                <a:spcPts val="0"/>
              </a:spcBef>
              <a:buNone/>
            </a:pPr>
            <a:r>
              <a:rPr lang="fi-FI" sz="1800" dirty="0">
                <a:latin typeface="Aptos" panose="020B0004020202020204" pitchFamily="34" charset="0"/>
                <a:hlinkClick r:id="rId4"/>
              </a:rPr>
              <a:t>david.hancock@mshc.com</a:t>
            </a:r>
            <a:endParaRPr lang="fi-FI" sz="1800" dirty="0">
              <a:latin typeface="Aptos" panose="020B0004020202020204" pitchFamily="34" charset="0"/>
            </a:endParaRPr>
          </a:p>
          <a:p>
            <a:pPr marL="914400" lvl="2" indent="0">
              <a:spcBef>
                <a:spcPts val="0"/>
              </a:spcBef>
              <a:buNone/>
            </a:pPr>
            <a:endParaRPr lang="en-US" sz="1800" dirty="0">
              <a:latin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68034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6A44-29E8-A743-12FC-3DF283290AEF}"/>
              </a:ext>
            </a:extLst>
          </p:cNvPr>
          <p:cNvSpPr>
            <a:spLocks noGrp="1"/>
          </p:cNvSpPr>
          <p:nvPr>
            <p:ph type="ctrTitle"/>
          </p:nvPr>
        </p:nvSpPr>
        <p:spPr>
          <a:xfrm>
            <a:off x="1524000" y="1490870"/>
            <a:ext cx="9144000" cy="1510748"/>
          </a:xfrm>
        </p:spPr>
        <p:txBody>
          <a:bodyPr>
            <a:normAutofit/>
          </a:bodyPr>
          <a:lstStyle/>
          <a:p>
            <a:r>
              <a:rPr lang="en-US" sz="48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800" dirty="0">
                <a:solidFill>
                  <a:srgbClr val="0070C0"/>
                </a:solidFill>
                <a:effectLst/>
                <a:latin typeface="Times New Roman" panose="02020603050405020304" pitchFamily="18" charset="0"/>
                <a:ea typeface="Times New Roman" panose="02020603050405020304" pitchFamily="18" charset="0"/>
              </a:rPr>
            </a:br>
            <a:endParaRPr lang="en-US" sz="4800" dirty="0">
              <a:solidFill>
                <a:srgbClr val="0070C0"/>
              </a:solidFill>
            </a:endParaRPr>
          </a:p>
        </p:txBody>
      </p:sp>
      <p:sp>
        <p:nvSpPr>
          <p:cNvPr id="3" name="Subtitle 2">
            <a:extLst>
              <a:ext uri="{FF2B5EF4-FFF2-40B4-BE49-F238E27FC236}">
                <a16:creationId xmlns:a16="http://schemas.microsoft.com/office/drawing/2014/main" id="{E7AF456C-48DC-992A-6317-F6F89B27C257}"/>
              </a:ext>
            </a:extLst>
          </p:cNvPr>
          <p:cNvSpPr>
            <a:spLocks noGrp="1"/>
          </p:cNvSpPr>
          <p:nvPr>
            <p:ph type="subTitle" idx="1"/>
          </p:nvPr>
        </p:nvSpPr>
        <p:spPr>
          <a:xfrm>
            <a:off x="1524000" y="2415209"/>
            <a:ext cx="9144000" cy="3269973"/>
          </a:xfrm>
        </p:spPr>
        <p:txBody>
          <a:bodyPr>
            <a:normAutofit/>
          </a:bodyPr>
          <a:lstStyle/>
          <a:p>
            <a:pPr marL="0" marR="0">
              <a:spcBef>
                <a:spcPts val="0"/>
              </a:spcBef>
              <a:spcAft>
                <a:spcPts val="0"/>
              </a:spcAft>
            </a:pPr>
            <a:endParaRPr lang="en-US" sz="2000" b="1" dirty="0">
              <a:effectLst/>
              <a:latin typeface="Arial Narrow" panose="020B0606020202030204" pitchFamily="34" charset="0"/>
              <a:ea typeface="Times New Roman" panose="02020603050405020304" pitchFamily="18" charset="0"/>
            </a:endParaRPr>
          </a:p>
          <a:p>
            <a:pPr marL="0" marR="0">
              <a:spcBef>
                <a:spcPts val="0"/>
              </a:spcBef>
              <a:spcAft>
                <a:spcPts val="0"/>
              </a:spcAft>
            </a:pPr>
            <a:endParaRPr lang="en-US" dirty="0">
              <a:solidFill>
                <a:srgbClr val="002060"/>
              </a:solidFill>
              <a:effectLst/>
              <a:latin typeface="Aptos Light" panose="020B0004020202020204" pitchFamily="34" charset="0"/>
              <a:ea typeface="Times New Roman" panose="02020603050405020304" pitchFamily="18" charset="0"/>
              <a:cs typeface="Aharoni" panose="02010803020104030203" pitchFamily="2" charset="-79"/>
            </a:endParaRPr>
          </a:p>
          <a:p>
            <a:r>
              <a:rPr lang="en-US" b="1" i="1" dirty="0">
                <a:solidFill>
                  <a:srgbClr val="002060"/>
                </a:solidFill>
                <a:latin typeface="adelle"/>
              </a:rPr>
              <a:t>S</a:t>
            </a:r>
            <a:r>
              <a:rPr lang="en-US" sz="2400" b="1" i="1" dirty="0">
                <a:solidFill>
                  <a:srgbClr val="002060"/>
                </a:solidFill>
                <a:latin typeface="adelle"/>
              </a:rPr>
              <a:t>amantha Kalahar, First Place for Youth</a:t>
            </a:r>
          </a:p>
          <a:p>
            <a:endParaRPr lang="en-US" sz="1200" b="1" i="1" dirty="0">
              <a:solidFill>
                <a:srgbClr val="002060"/>
              </a:solidFill>
              <a:latin typeface="adelle"/>
            </a:endParaRPr>
          </a:p>
          <a:p>
            <a:r>
              <a:rPr lang="en-US" sz="2400" b="1" i="1" dirty="0">
                <a:solidFill>
                  <a:srgbClr val="002060"/>
                </a:solidFill>
                <a:latin typeface="adelle"/>
              </a:rPr>
              <a:t>David Hancock, Mississippi Home Corporation</a:t>
            </a:r>
          </a:p>
          <a:p>
            <a:endParaRPr lang="en-US" sz="1200" b="1" i="1" dirty="0">
              <a:solidFill>
                <a:srgbClr val="002060"/>
              </a:solidFill>
              <a:latin typeface="adelle"/>
            </a:endParaRPr>
          </a:p>
          <a:p>
            <a:r>
              <a:rPr lang="en-US" sz="2400" b="1" i="1" dirty="0">
                <a:solidFill>
                  <a:srgbClr val="002060"/>
                </a:solidFill>
                <a:latin typeface="adelle"/>
              </a:rPr>
              <a:t>Brandon Morey, Mississippi Home Corporation</a:t>
            </a:r>
            <a:endParaRPr lang="en-US" dirty="0">
              <a:effectLst/>
              <a:latin typeface="Aptos" panose="020B0004020202020204" pitchFamily="34" charset="0"/>
              <a:ea typeface="Times New Roman" panose="02020603050405020304" pitchFamily="18" charset="0"/>
            </a:endParaRPr>
          </a:p>
          <a:p>
            <a:pPr marL="0" marR="0">
              <a:spcBef>
                <a:spcPts val="0"/>
              </a:spcBef>
              <a:spcAft>
                <a:spcPts val="0"/>
              </a:spcAft>
            </a:pPr>
            <a:r>
              <a:rPr lang="en-US" sz="1800" dirty="0">
                <a:effectLst/>
                <a:latin typeface="Arial Narrow" panose="020B0606020202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341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6A49-6082-F05F-9208-9FF79880CBA6}"/>
              </a:ext>
            </a:extLst>
          </p:cNvPr>
          <p:cNvSpPr>
            <a:spLocks noGrp="1"/>
          </p:cNvSpPr>
          <p:nvPr>
            <p:ph type="title"/>
          </p:nvPr>
        </p:nvSpPr>
        <p:spPr/>
        <p:txBody>
          <a:bodyPr>
            <a:normAutofit fontScale="90000"/>
          </a:bodyPr>
          <a:lstStyle/>
          <a:p>
            <a:pPr algn="ctr"/>
            <a:br>
              <a:rPr lang="en-US" sz="4400" b="1" dirty="0">
                <a:solidFill>
                  <a:srgbClr val="0070C0"/>
                </a:solidFill>
                <a:effectLst/>
                <a:latin typeface="Arial Narrow" panose="020B0606020202030204" pitchFamily="34" charset="0"/>
                <a:ea typeface="Times New Roman" panose="02020603050405020304" pitchFamily="18" charset="0"/>
              </a:rPr>
            </a:br>
            <a:br>
              <a:rPr lang="en-US" sz="4400" b="1" dirty="0">
                <a:solidFill>
                  <a:srgbClr val="0070C0"/>
                </a:solidFill>
                <a:effectLst/>
                <a:latin typeface="Arial Narrow" panose="020B0606020202030204" pitchFamily="34" charset="0"/>
                <a:ea typeface="Times New Roman" panose="02020603050405020304" pitchFamily="18" charset="0"/>
              </a:rPr>
            </a:b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endParaRPr lang="en-US" dirty="0">
              <a:solidFill>
                <a:srgbClr val="0070C0"/>
              </a:solidFill>
            </a:endParaRPr>
          </a:p>
        </p:txBody>
      </p:sp>
      <p:sp>
        <p:nvSpPr>
          <p:cNvPr id="3" name="Content Placeholder 2">
            <a:extLst>
              <a:ext uri="{FF2B5EF4-FFF2-40B4-BE49-F238E27FC236}">
                <a16:creationId xmlns:a16="http://schemas.microsoft.com/office/drawing/2014/main" id="{226D5874-8B29-0A02-0848-D4A6136E83B1}"/>
              </a:ext>
            </a:extLst>
          </p:cNvPr>
          <p:cNvSpPr>
            <a:spLocks noGrp="1"/>
          </p:cNvSpPr>
          <p:nvPr>
            <p:ph idx="1"/>
          </p:nvPr>
        </p:nvSpPr>
        <p:spPr>
          <a:xfrm>
            <a:off x="838200" y="2146852"/>
            <a:ext cx="10515600" cy="4174434"/>
          </a:xfrm>
        </p:spPr>
        <p:txBody>
          <a:bodyPr>
            <a:normAutofit/>
          </a:bodyPr>
          <a:lstStyle/>
          <a:p>
            <a:pPr marL="0" indent="0" algn="ctr">
              <a:buNone/>
            </a:pPr>
            <a:endParaRPr lang="en-US" sz="3600" dirty="0">
              <a:effectLst/>
              <a:latin typeface="Arial Narrow" panose="020B0606020202030204" pitchFamily="34" charset="0"/>
              <a:ea typeface="Times New Roman" panose="02020603050405020304" pitchFamily="18" charset="0"/>
            </a:endParaRPr>
          </a:p>
          <a:p>
            <a:pPr marL="0" indent="0" algn="ctr">
              <a:buNone/>
            </a:pPr>
            <a:r>
              <a:rPr lang="en-US" sz="3600" dirty="0">
                <a:solidFill>
                  <a:srgbClr val="002060"/>
                </a:solidFill>
                <a:effectLst/>
                <a:latin typeface="Aptos" panose="020B0004020202020204" pitchFamily="34" charset="0"/>
                <a:ea typeface="Times New Roman" panose="02020603050405020304" pitchFamily="18" charset="0"/>
              </a:rPr>
              <a:t>This session will describe how MHC is collaborating with stakeholders to provide housing opportunities for Youth Aging Out of Foster Care. The session will focus on LIHTC eligibility requirements, documentation, referral processes, marketing, and support services available to homeless youth.  </a:t>
            </a:r>
          </a:p>
          <a:p>
            <a:endParaRPr lang="en-US" dirty="0"/>
          </a:p>
        </p:txBody>
      </p:sp>
    </p:spTree>
    <p:extLst>
      <p:ext uri="{BB962C8B-B14F-4D97-AF65-F5344CB8AC3E}">
        <p14:creationId xmlns:p14="http://schemas.microsoft.com/office/powerpoint/2010/main" val="258472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2FA7-8076-467F-7C55-990260D43A7E}"/>
              </a:ext>
            </a:extLst>
          </p:cNvPr>
          <p:cNvSpPr>
            <a:spLocks noGrp="1"/>
          </p:cNvSpPr>
          <p:nvPr>
            <p:ph type="title"/>
          </p:nvPr>
        </p:nvSpPr>
        <p:spPr/>
        <p:txBody>
          <a:bodyPr>
            <a:normAutofit/>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effectLst/>
                <a:latin typeface="Times New Roman" panose="02020603050405020304" pitchFamily="18" charset="0"/>
                <a:ea typeface="Times New Roman" panose="02020603050405020304" pitchFamily="18" charset="0"/>
              </a:rPr>
              <a:t>David</a:t>
            </a:r>
            <a:endParaRPr lang="en-US" sz="2000" dirty="0">
              <a:solidFill>
                <a:srgbClr val="FF0000"/>
              </a:solidFill>
            </a:endParaRPr>
          </a:p>
        </p:txBody>
      </p:sp>
      <p:sp>
        <p:nvSpPr>
          <p:cNvPr id="3" name="Content Placeholder 2">
            <a:extLst>
              <a:ext uri="{FF2B5EF4-FFF2-40B4-BE49-F238E27FC236}">
                <a16:creationId xmlns:a16="http://schemas.microsoft.com/office/drawing/2014/main" id="{267BE021-40E3-A291-5D5B-71953CD9351C}"/>
              </a:ext>
            </a:extLst>
          </p:cNvPr>
          <p:cNvSpPr>
            <a:spLocks noGrp="1"/>
          </p:cNvSpPr>
          <p:nvPr>
            <p:ph idx="1"/>
          </p:nvPr>
        </p:nvSpPr>
        <p:spPr>
          <a:xfrm>
            <a:off x="838200" y="2288170"/>
            <a:ext cx="10515600" cy="4162325"/>
          </a:xfrm>
        </p:spPr>
        <p:txBody>
          <a:bodyPr>
            <a:noAutofit/>
          </a:bodyPr>
          <a:lstStyle/>
          <a:p>
            <a:pPr lvl="1"/>
            <a:r>
              <a:rPr lang="en-US" sz="2800" dirty="0">
                <a:solidFill>
                  <a:srgbClr val="002060"/>
                </a:solidFill>
              </a:rPr>
              <a:t>Background</a:t>
            </a:r>
          </a:p>
          <a:p>
            <a:pPr lvl="1"/>
            <a:endParaRPr lang="en-US" sz="2800" dirty="0">
              <a:solidFill>
                <a:srgbClr val="002060"/>
              </a:solidFill>
            </a:endParaRPr>
          </a:p>
          <a:p>
            <a:pPr lvl="1"/>
            <a:r>
              <a:rPr lang="en-US" sz="2800" dirty="0">
                <a:solidFill>
                  <a:srgbClr val="002060"/>
                </a:solidFill>
              </a:rPr>
              <a:t>Purpose</a:t>
            </a:r>
          </a:p>
          <a:p>
            <a:pPr lvl="1"/>
            <a:endParaRPr lang="en-US" sz="2800" dirty="0">
              <a:solidFill>
                <a:srgbClr val="002060"/>
              </a:solidFill>
            </a:endParaRPr>
          </a:p>
          <a:p>
            <a:pPr lvl="1"/>
            <a:r>
              <a:rPr lang="en-US" sz="2800" dirty="0">
                <a:solidFill>
                  <a:srgbClr val="002060"/>
                </a:solidFill>
              </a:rPr>
              <a:t>MFFI / HOPE</a:t>
            </a:r>
          </a:p>
          <a:p>
            <a:pPr lvl="1"/>
            <a:endParaRPr lang="en-US" sz="2800" dirty="0">
              <a:solidFill>
                <a:srgbClr val="002060"/>
              </a:solidFill>
            </a:endParaRPr>
          </a:p>
          <a:p>
            <a:pPr lvl="1"/>
            <a:r>
              <a:rPr lang="en-US" sz="2800" dirty="0">
                <a:solidFill>
                  <a:srgbClr val="002060"/>
                </a:solidFill>
              </a:rPr>
              <a:t>Leadership</a:t>
            </a:r>
          </a:p>
          <a:p>
            <a:pPr lvl="1"/>
            <a:endParaRPr lang="en-US" sz="2800" dirty="0">
              <a:solidFill>
                <a:srgbClr val="002060"/>
              </a:solidFill>
            </a:endParaRPr>
          </a:p>
          <a:p>
            <a:pPr lvl="1"/>
            <a:r>
              <a:rPr lang="en-US" sz="2800" dirty="0">
                <a:solidFill>
                  <a:srgbClr val="002060"/>
                </a:solidFill>
              </a:rPr>
              <a:t>Growth (MS HOPE Science Institute)</a:t>
            </a:r>
          </a:p>
          <a:p>
            <a:pPr lvl="1"/>
            <a:endParaRPr lang="en-US" sz="3200" dirty="0"/>
          </a:p>
        </p:txBody>
      </p:sp>
    </p:spTree>
    <p:extLst>
      <p:ext uri="{BB962C8B-B14F-4D97-AF65-F5344CB8AC3E}">
        <p14:creationId xmlns:p14="http://schemas.microsoft.com/office/powerpoint/2010/main" val="22160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6F63-E60C-BCA2-F32E-159C670C14F5}"/>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effectLst/>
                <a:latin typeface="Times New Roman" panose="02020603050405020304" pitchFamily="18" charset="0"/>
                <a:ea typeface="Times New Roman" panose="02020603050405020304" pitchFamily="18" charset="0"/>
              </a:rPr>
              <a:t>David</a:t>
            </a:r>
            <a:endParaRPr lang="en-US" dirty="0"/>
          </a:p>
        </p:txBody>
      </p:sp>
      <p:sp>
        <p:nvSpPr>
          <p:cNvPr id="3" name="Content Placeholder 2">
            <a:extLst>
              <a:ext uri="{FF2B5EF4-FFF2-40B4-BE49-F238E27FC236}">
                <a16:creationId xmlns:a16="http://schemas.microsoft.com/office/drawing/2014/main" id="{515D4902-D927-9F53-7375-16668E7A8E7E}"/>
              </a:ext>
            </a:extLst>
          </p:cNvPr>
          <p:cNvSpPr>
            <a:spLocks noGrp="1"/>
          </p:cNvSpPr>
          <p:nvPr>
            <p:ph idx="1"/>
          </p:nvPr>
        </p:nvSpPr>
        <p:spPr>
          <a:xfrm>
            <a:off x="838200" y="2454442"/>
            <a:ext cx="10515600" cy="4125262"/>
          </a:xfrm>
        </p:spPr>
        <p:txBody>
          <a:bodyPr>
            <a:normAutofit/>
          </a:bodyPr>
          <a:lstStyle/>
          <a:p>
            <a:pPr lvl="1"/>
            <a:r>
              <a:rPr lang="en-US" sz="2800" dirty="0">
                <a:solidFill>
                  <a:srgbClr val="002060"/>
                </a:solidFill>
              </a:rPr>
              <a:t>Partners</a:t>
            </a:r>
          </a:p>
          <a:p>
            <a:pPr lvl="1"/>
            <a:endParaRPr lang="en-US" sz="2800" dirty="0">
              <a:solidFill>
                <a:srgbClr val="002060"/>
              </a:solidFill>
            </a:endParaRPr>
          </a:p>
          <a:p>
            <a:pPr lvl="1"/>
            <a:r>
              <a:rPr lang="en-US" sz="2800" dirty="0">
                <a:solidFill>
                  <a:srgbClr val="002060"/>
                </a:solidFill>
              </a:rPr>
              <a:t>Goals (FYI &amp; FUP Vouchers)</a:t>
            </a:r>
          </a:p>
          <a:p>
            <a:pPr lvl="1"/>
            <a:endParaRPr lang="en-US" sz="2800" dirty="0">
              <a:solidFill>
                <a:srgbClr val="002060"/>
              </a:solidFill>
            </a:endParaRPr>
          </a:p>
          <a:p>
            <a:pPr lvl="1"/>
            <a:r>
              <a:rPr lang="en-US" sz="2800" dirty="0">
                <a:solidFill>
                  <a:srgbClr val="002060"/>
                </a:solidFill>
              </a:rPr>
              <a:t>Needs</a:t>
            </a:r>
          </a:p>
          <a:p>
            <a:pPr lvl="1"/>
            <a:endParaRPr lang="en-US" sz="2800" dirty="0">
              <a:solidFill>
                <a:srgbClr val="002060"/>
              </a:solidFill>
            </a:endParaRPr>
          </a:p>
          <a:p>
            <a:pPr lvl="1"/>
            <a:r>
              <a:rPr lang="en-US" sz="2800" dirty="0">
                <a:solidFill>
                  <a:srgbClr val="002060"/>
                </a:solidFill>
              </a:rPr>
              <a:t>Direction</a:t>
            </a:r>
          </a:p>
          <a:p>
            <a:pPr lvl="1"/>
            <a:endParaRPr lang="en-US" sz="2800" dirty="0">
              <a:solidFill>
                <a:srgbClr val="002060"/>
              </a:solidFill>
            </a:endParaRPr>
          </a:p>
          <a:p>
            <a:pPr lvl="1"/>
            <a:r>
              <a:rPr lang="en-US" sz="2800" dirty="0">
                <a:solidFill>
                  <a:srgbClr val="002060"/>
                </a:solidFill>
              </a:rPr>
              <a:t>Implementation</a:t>
            </a:r>
          </a:p>
          <a:p>
            <a:pPr lvl="1"/>
            <a:endParaRPr lang="en-US" sz="2800" dirty="0"/>
          </a:p>
          <a:p>
            <a:pPr lvl="1"/>
            <a:endParaRPr lang="en-US" sz="2800" dirty="0"/>
          </a:p>
          <a:p>
            <a:endParaRPr lang="en-US" dirty="0"/>
          </a:p>
        </p:txBody>
      </p:sp>
    </p:spTree>
    <p:extLst>
      <p:ext uri="{BB962C8B-B14F-4D97-AF65-F5344CB8AC3E}">
        <p14:creationId xmlns:p14="http://schemas.microsoft.com/office/powerpoint/2010/main" val="229483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20F4-E7B5-6B6C-5254-60175A2BEA67}"/>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F6944D16-2BD5-1B32-00E4-0A6D458760BC}"/>
              </a:ext>
            </a:extLst>
          </p:cNvPr>
          <p:cNvSpPr>
            <a:spLocks noGrp="1"/>
          </p:cNvSpPr>
          <p:nvPr>
            <p:ph idx="1"/>
          </p:nvPr>
        </p:nvSpPr>
        <p:spPr>
          <a:xfrm>
            <a:off x="838200" y="2216427"/>
            <a:ext cx="10515600" cy="4472608"/>
          </a:xfrm>
        </p:spPr>
        <p:txBody>
          <a:bodyPr>
            <a:normAutofit/>
          </a:bodyPr>
          <a:lstStyle/>
          <a:p>
            <a:pPr lvl="1"/>
            <a:r>
              <a:rPr lang="en-US" sz="2800" dirty="0">
                <a:solidFill>
                  <a:srgbClr val="002060"/>
                </a:solidFill>
              </a:rPr>
              <a:t>Who are Foster Youth</a:t>
            </a:r>
          </a:p>
          <a:p>
            <a:pPr lvl="1"/>
            <a:endParaRPr lang="en-US" sz="2800" dirty="0">
              <a:solidFill>
                <a:srgbClr val="002060"/>
              </a:solidFill>
            </a:endParaRPr>
          </a:p>
          <a:p>
            <a:pPr lvl="1"/>
            <a:r>
              <a:rPr lang="en-US" sz="2800" dirty="0">
                <a:solidFill>
                  <a:srgbClr val="002060"/>
                </a:solidFill>
              </a:rPr>
              <a:t>What does this Program Accomplish</a:t>
            </a:r>
          </a:p>
          <a:p>
            <a:pPr lvl="1"/>
            <a:endParaRPr lang="en-US" sz="2800" dirty="0">
              <a:solidFill>
                <a:srgbClr val="002060"/>
              </a:solidFill>
            </a:endParaRPr>
          </a:p>
          <a:p>
            <a:pPr lvl="1"/>
            <a:r>
              <a:rPr lang="en-US" sz="2800" dirty="0">
                <a:solidFill>
                  <a:srgbClr val="002060"/>
                </a:solidFill>
              </a:rPr>
              <a:t>Where are the Key Partners Located</a:t>
            </a:r>
          </a:p>
          <a:p>
            <a:pPr lvl="1"/>
            <a:endParaRPr lang="en-US" sz="2800" dirty="0">
              <a:solidFill>
                <a:srgbClr val="002060"/>
              </a:solidFill>
            </a:endParaRPr>
          </a:p>
          <a:p>
            <a:pPr lvl="1"/>
            <a:r>
              <a:rPr lang="en-US" sz="2800" dirty="0">
                <a:solidFill>
                  <a:srgbClr val="002060"/>
                </a:solidFill>
              </a:rPr>
              <a:t>When does the Program Begin </a:t>
            </a:r>
          </a:p>
          <a:p>
            <a:pPr lvl="1"/>
            <a:endParaRPr lang="en-US" sz="2800" dirty="0">
              <a:solidFill>
                <a:srgbClr val="002060"/>
              </a:solidFill>
            </a:endParaRPr>
          </a:p>
          <a:p>
            <a:pPr lvl="1"/>
            <a:r>
              <a:rPr lang="en-US" sz="2800" dirty="0">
                <a:solidFill>
                  <a:srgbClr val="002060"/>
                </a:solidFill>
              </a:rPr>
              <a:t>How does the Referral Process Work</a:t>
            </a:r>
          </a:p>
        </p:txBody>
      </p:sp>
    </p:spTree>
    <p:extLst>
      <p:ext uri="{BB962C8B-B14F-4D97-AF65-F5344CB8AC3E}">
        <p14:creationId xmlns:p14="http://schemas.microsoft.com/office/powerpoint/2010/main" val="249519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7905-30F2-F4BA-9223-FD0DEC7AEBA8}"/>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FBCA24FE-63CF-E9F7-16D9-96CFAE66E85C}"/>
              </a:ext>
            </a:extLst>
          </p:cNvPr>
          <p:cNvSpPr>
            <a:spLocks noGrp="1"/>
          </p:cNvSpPr>
          <p:nvPr>
            <p:ph idx="1"/>
          </p:nvPr>
        </p:nvSpPr>
        <p:spPr>
          <a:xfrm>
            <a:off x="838200" y="2454441"/>
            <a:ext cx="10515600" cy="4254471"/>
          </a:xfrm>
        </p:spPr>
        <p:txBody>
          <a:bodyPr>
            <a:normAutofit/>
          </a:bodyPr>
          <a:lstStyle/>
          <a:p>
            <a:pPr lvl="1"/>
            <a:r>
              <a:rPr lang="en-US" sz="2800" dirty="0">
                <a:solidFill>
                  <a:srgbClr val="002060"/>
                </a:solidFill>
              </a:rPr>
              <a:t>Continuum of Care Agencies</a:t>
            </a:r>
          </a:p>
          <a:p>
            <a:endParaRPr lang="en-US" dirty="0">
              <a:solidFill>
                <a:srgbClr val="002060"/>
              </a:solidFill>
            </a:endParaRPr>
          </a:p>
          <a:p>
            <a:pPr lvl="1"/>
            <a:r>
              <a:rPr lang="en-US" sz="2800" dirty="0">
                <a:solidFill>
                  <a:srgbClr val="002060"/>
                </a:solidFill>
              </a:rPr>
              <a:t>MS Department of Child Protective Services</a:t>
            </a:r>
          </a:p>
          <a:p>
            <a:endParaRPr lang="en-US" dirty="0">
              <a:solidFill>
                <a:srgbClr val="002060"/>
              </a:solidFill>
            </a:endParaRPr>
          </a:p>
          <a:p>
            <a:pPr lvl="1"/>
            <a:r>
              <a:rPr lang="en-US" sz="2800" dirty="0">
                <a:solidFill>
                  <a:srgbClr val="002060"/>
                </a:solidFill>
              </a:rPr>
              <a:t>Master Leasing &amp; Co-Signing</a:t>
            </a:r>
          </a:p>
          <a:p>
            <a:pPr lvl="1"/>
            <a:endParaRPr lang="en-US" sz="2800" dirty="0">
              <a:solidFill>
                <a:srgbClr val="002060"/>
              </a:solidFill>
            </a:endParaRPr>
          </a:p>
          <a:p>
            <a:pPr lvl="1"/>
            <a:r>
              <a:rPr lang="en-US" sz="2800" dirty="0">
                <a:solidFill>
                  <a:srgbClr val="002060"/>
                </a:solidFill>
              </a:rPr>
              <a:t>Emancipation </a:t>
            </a:r>
          </a:p>
          <a:p>
            <a:endParaRPr lang="en-US" dirty="0">
              <a:solidFill>
                <a:srgbClr val="002060"/>
              </a:solidFill>
            </a:endParaRPr>
          </a:p>
          <a:p>
            <a:pPr lvl="1"/>
            <a:r>
              <a:rPr lang="en-US" sz="2800" dirty="0">
                <a:solidFill>
                  <a:srgbClr val="002060"/>
                </a:solidFill>
              </a:rPr>
              <a:t>Voucher Details</a:t>
            </a:r>
          </a:p>
          <a:p>
            <a:endParaRPr lang="en-US" dirty="0"/>
          </a:p>
        </p:txBody>
      </p:sp>
    </p:spTree>
    <p:extLst>
      <p:ext uri="{BB962C8B-B14F-4D97-AF65-F5344CB8AC3E}">
        <p14:creationId xmlns:p14="http://schemas.microsoft.com/office/powerpoint/2010/main" val="103806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8ACE-C6C5-1477-18C9-DB60573467E5}"/>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8DA1FFD8-1BE2-91D3-73CB-973A31C5EAAB}"/>
              </a:ext>
            </a:extLst>
          </p:cNvPr>
          <p:cNvSpPr>
            <a:spLocks noGrp="1"/>
          </p:cNvSpPr>
          <p:nvPr>
            <p:ph idx="1"/>
          </p:nvPr>
        </p:nvSpPr>
        <p:spPr>
          <a:xfrm>
            <a:off x="838200" y="2454442"/>
            <a:ext cx="10515600" cy="4174958"/>
          </a:xfrm>
        </p:spPr>
        <p:txBody>
          <a:bodyPr>
            <a:normAutofit/>
          </a:bodyPr>
          <a:lstStyle/>
          <a:p>
            <a:pPr lvl="1"/>
            <a:r>
              <a:rPr lang="en-US" sz="2800" dirty="0">
                <a:solidFill>
                  <a:srgbClr val="002060"/>
                </a:solidFill>
              </a:rPr>
              <a:t>Public Housing Authorities</a:t>
            </a:r>
          </a:p>
          <a:p>
            <a:pPr lvl="1"/>
            <a:endParaRPr lang="en-US" sz="2800" dirty="0">
              <a:solidFill>
                <a:srgbClr val="002060"/>
              </a:solidFill>
            </a:endParaRPr>
          </a:p>
          <a:p>
            <a:pPr lvl="1"/>
            <a:r>
              <a:rPr lang="en-US" sz="2800" dirty="0">
                <a:solidFill>
                  <a:srgbClr val="002060"/>
                </a:solidFill>
              </a:rPr>
              <a:t>Gaps</a:t>
            </a:r>
          </a:p>
          <a:p>
            <a:pPr lvl="1"/>
            <a:endParaRPr lang="en-US" sz="2800" dirty="0">
              <a:solidFill>
                <a:srgbClr val="002060"/>
              </a:solidFill>
            </a:endParaRPr>
          </a:p>
          <a:p>
            <a:pPr lvl="1"/>
            <a:r>
              <a:rPr lang="en-US" sz="2800" dirty="0">
                <a:solidFill>
                  <a:srgbClr val="002060"/>
                </a:solidFill>
              </a:rPr>
              <a:t>Risk Management</a:t>
            </a:r>
          </a:p>
          <a:p>
            <a:pPr lvl="1"/>
            <a:endParaRPr lang="en-US" sz="2800" dirty="0">
              <a:solidFill>
                <a:srgbClr val="002060"/>
              </a:solidFill>
            </a:endParaRPr>
          </a:p>
          <a:p>
            <a:pPr lvl="1"/>
            <a:r>
              <a:rPr lang="en-US" sz="2800" dirty="0">
                <a:solidFill>
                  <a:srgbClr val="002060"/>
                </a:solidFill>
              </a:rPr>
              <a:t>Verification Letter</a:t>
            </a:r>
          </a:p>
          <a:p>
            <a:pPr lvl="1"/>
            <a:endParaRPr lang="en-US" sz="2800" dirty="0">
              <a:solidFill>
                <a:srgbClr val="002060"/>
              </a:solidFill>
            </a:endParaRPr>
          </a:p>
          <a:p>
            <a:pPr lvl="1"/>
            <a:r>
              <a:rPr lang="en-US" sz="2800" dirty="0">
                <a:solidFill>
                  <a:srgbClr val="002060"/>
                </a:solidFill>
              </a:rPr>
              <a:t>Damages</a:t>
            </a:r>
          </a:p>
          <a:p>
            <a:pPr lvl="1"/>
            <a:endParaRPr lang="en-US" sz="2800" dirty="0"/>
          </a:p>
        </p:txBody>
      </p:sp>
    </p:spTree>
    <p:extLst>
      <p:ext uri="{BB962C8B-B14F-4D97-AF65-F5344CB8AC3E}">
        <p14:creationId xmlns:p14="http://schemas.microsoft.com/office/powerpoint/2010/main" val="346850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BCDFB-5ECC-EC2B-7F8A-19BDB74842FD}"/>
              </a:ext>
            </a:extLst>
          </p:cNvPr>
          <p:cNvSpPr>
            <a:spLocks noGrp="1"/>
          </p:cNvSpPr>
          <p:nvPr>
            <p:ph type="title"/>
          </p:nvPr>
        </p:nvSpPr>
        <p:spPr/>
        <p:txBody>
          <a:bodyPr/>
          <a:lstStyle/>
          <a:p>
            <a:pPr algn="ctr"/>
            <a:r>
              <a:rPr lang="en-US" sz="4400" b="1" dirty="0">
                <a:solidFill>
                  <a:srgbClr val="0070C0"/>
                </a:solidFill>
                <a:effectLst/>
                <a:latin typeface="Arial Narrow" panose="020B0606020202030204" pitchFamily="34" charset="0"/>
                <a:ea typeface="Times New Roman" panose="02020603050405020304" pitchFamily="18" charset="0"/>
              </a:rPr>
              <a:t>Special Populations: Youth (Part 2)</a:t>
            </a:r>
            <a:br>
              <a:rPr lang="en-US" sz="4400" dirty="0">
                <a:solidFill>
                  <a:srgbClr val="0070C0"/>
                </a:solidFill>
                <a:effectLst/>
                <a:latin typeface="Times New Roman" panose="02020603050405020304" pitchFamily="18" charset="0"/>
                <a:ea typeface="Times New Roman" panose="02020603050405020304" pitchFamily="18" charset="0"/>
              </a:rPr>
            </a:br>
            <a:r>
              <a:rPr lang="en-US" sz="2000" dirty="0">
                <a:solidFill>
                  <a:srgbClr val="FF0000"/>
                </a:solidFill>
                <a:latin typeface="Times New Roman" panose="02020603050405020304" pitchFamily="18" charset="0"/>
                <a:ea typeface="Times New Roman" panose="02020603050405020304" pitchFamily="18" charset="0"/>
              </a:rPr>
              <a:t>Samantha</a:t>
            </a:r>
            <a:endParaRPr lang="en-US" dirty="0"/>
          </a:p>
        </p:txBody>
      </p:sp>
      <p:sp>
        <p:nvSpPr>
          <p:cNvPr id="3" name="Content Placeholder 2">
            <a:extLst>
              <a:ext uri="{FF2B5EF4-FFF2-40B4-BE49-F238E27FC236}">
                <a16:creationId xmlns:a16="http://schemas.microsoft.com/office/drawing/2014/main" id="{BF31CFD9-7537-8443-46F1-EEFB0E14B0B7}"/>
              </a:ext>
            </a:extLst>
          </p:cNvPr>
          <p:cNvSpPr>
            <a:spLocks noGrp="1"/>
          </p:cNvSpPr>
          <p:nvPr>
            <p:ph idx="1"/>
          </p:nvPr>
        </p:nvSpPr>
        <p:spPr>
          <a:xfrm>
            <a:off x="838200" y="2454441"/>
            <a:ext cx="10515600" cy="4005993"/>
          </a:xfrm>
        </p:spPr>
        <p:txBody>
          <a:bodyPr>
            <a:normAutofit lnSpcReduction="10000"/>
          </a:bodyPr>
          <a:lstStyle/>
          <a:p>
            <a:pPr lvl="1"/>
            <a:r>
              <a:rPr lang="en-US" sz="2800" dirty="0">
                <a:solidFill>
                  <a:srgbClr val="002060"/>
                </a:solidFill>
              </a:rPr>
              <a:t>Services</a:t>
            </a:r>
          </a:p>
          <a:p>
            <a:pPr lvl="1"/>
            <a:endParaRPr lang="en-US" sz="2800" dirty="0">
              <a:solidFill>
                <a:srgbClr val="002060"/>
              </a:solidFill>
            </a:endParaRPr>
          </a:p>
          <a:p>
            <a:pPr lvl="1"/>
            <a:r>
              <a:rPr lang="en-US" sz="2800" dirty="0">
                <a:solidFill>
                  <a:srgbClr val="002060"/>
                </a:solidFill>
              </a:rPr>
              <a:t>Success Stories</a:t>
            </a:r>
          </a:p>
          <a:p>
            <a:pPr lvl="1"/>
            <a:endParaRPr lang="en-US" sz="2800" dirty="0">
              <a:solidFill>
                <a:srgbClr val="002060"/>
              </a:solidFill>
            </a:endParaRPr>
          </a:p>
          <a:p>
            <a:pPr lvl="1"/>
            <a:r>
              <a:rPr lang="en-US" sz="2800" dirty="0">
                <a:solidFill>
                  <a:srgbClr val="002060"/>
                </a:solidFill>
              </a:rPr>
              <a:t>Housing Based</a:t>
            </a:r>
          </a:p>
          <a:p>
            <a:pPr lvl="1"/>
            <a:endParaRPr lang="en-US" sz="2800" dirty="0">
              <a:solidFill>
                <a:srgbClr val="002060"/>
              </a:solidFill>
            </a:endParaRPr>
          </a:p>
          <a:p>
            <a:pPr lvl="1"/>
            <a:r>
              <a:rPr lang="en-US" sz="2800" dirty="0">
                <a:solidFill>
                  <a:srgbClr val="002060"/>
                </a:solidFill>
              </a:rPr>
              <a:t>Workforce Education</a:t>
            </a:r>
          </a:p>
          <a:p>
            <a:pPr lvl="1"/>
            <a:endParaRPr lang="en-US" sz="2800" dirty="0">
              <a:solidFill>
                <a:srgbClr val="002060"/>
              </a:solidFill>
            </a:endParaRPr>
          </a:p>
          <a:p>
            <a:pPr lvl="1"/>
            <a:r>
              <a:rPr lang="en-US" sz="2800" dirty="0">
                <a:solidFill>
                  <a:srgbClr val="002060"/>
                </a:solidFill>
              </a:rPr>
              <a:t>Policy Work</a:t>
            </a:r>
          </a:p>
          <a:p>
            <a:endParaRPr lang="en-US" dirty="0"/>
          </a:p>
        </p:txBody>
      </p:sp>
    </p:spTree>
    <p:extLst>
      <p:ext uri="{BB962C8B-B14F-4D97-AF65-F5344CB8AC3E}">
        <p14:creationId xmlns:p14="http://schemas.microsoft.com/office/powerpoint/2010/main" val="1438588009"/>
      </p:ext>
    </p:extLst>
  </p:cSld>
  <p:clrMapOvr>
    <a:masterClrMapping/>
  </p:clrMapOvr>
</p:sld>
</file>

<file path=ppt/theme/theme1.xml><?xml version="1.0" encoding="utf-8"?>
<a:theme xmlns:a="http://schemas.openxmlformats.org/drawingml/2006/main" name="Office Theme">
  <a:themeElements>
    <a:clrScheme name="Conference 2024">
      <a:dk1>
        <a:srgbClr val="010B29"/>
      </a:dk1>
      <a:lt1>
        <a:sysClr val="window" lastClr="FFFFFF"/>
      </a:lt1>
      <a:dk2>
        <a:srgbClr val="0E2841"/>
      </a:dk2>
      <a:lt2>
        <a:srgbClr val="E8E8E8"/>
      </a:lt2>
      <a:accent1>
        <a:srgbClr val="2771A8"/>
      </a:accent1>
      <a:accent2>
        <a:srgbClr val="E2710A"/>
      </a:accent2>
      <a:accent3>
        <a:srgbClr val="BC3333"/>
      </a:accent3>
      <a:accent4>
        <a:srgbClr val="78CCBB"/>
      </a:accent4>
      <a:accent5>
        <a:srgbClr val="F7BB25"/>
      </a:accent5>
      <a:accent6>
        <a:srgbClr val="4EA72E"/>
      </a:accent6>
      <a:hlink>
        <a:srgbClr val="467886"/>
      </a:hlink>
      <a:folHlink>
        <a:srgbClr val="96607D"/>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TotalTime>
  <Words>464</Words>
  <Application>Microsoft Office PowerPoint</Application>
  <PresentationFormat>Widescreen</PresentationFormat>
  <Paragraphs>153</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adelle</vt:lpstr>
      <vt:lpstr>Aptos</vt:lpstr>
      <vt:lpstr>Aptos Light</vt:lpstr>
      <vt:lpstr>Arial</vt:lpstr>
      <vt:lpstr>Arial Narrow</vt:lpstr>
      <vt:lpstr>Futura PT Bold</vt:lpstr>
      <vt:lpstr>Times New Roman</vt:lpstr>
      <vt:lpstr>Office Theme</vt:lpstr>
      <vt:lpstr>PowerPoint Presentation</vt:lpstr>
      <vt:lpstr>Special Populations: Youth (Part 2) </vt:lpstr>
      <vt:lpstr>  Special Populations: Youth (Part 2) </vt:lpstr>
      <vt:lpstr>Special Populations: Youth (Part 2) David</vt:lpstr>
      <vt:lpstr>Special Populations: Youth (Part 2) David</vt:lpstr>
      <vt:lpstr>Special Populations: Youth (Part 2) Samantha</vt:lpstr>
      <vt:lpstr>Special Populations: Youth (Part 2) Samantha</vt:lpstr>
      <vt:lpstr>Special Populations: Youth (Part 2) Samantha</vt:lpstr>
      <vt:lpstr>Special Populations: Youth (Part 2) Samantha</vt:lpstr>
      <vt:lpstr>Special Populations: Youth (Part 2) Samantha</vt:lpstr>
      <vt:lpstr>Special Populations: Youth (Part 2) Samantha</vt:lpstr>
      <vt:lpstr>Special Populations: Youth (Part 2) Samantha</vt:lpstr>
      <vt:lpstr>Special Populations: Youth (Part 2) Brandon</vt:lpstr>
      <vt:lpstr>Special Populations: Youth (Part 2) Brandon</vt:lpstr>
      <vt:lpstr>Special Populations: Youth (Part 2) Brandon</vt:lpstr>
      <vt:lpstr>Special Populations: Youth (Part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David Hancock</cp:lastModifiedBy>
  <cp:revision>28</cp:revision>
  <dcterms:created xsi:type="dcterms:W3CDTF">2024-03-04T16:14:20Z</dcterms:created>
  <dcterms:modified xsi:type="dcterms:W3CDTF">2024-04-23T18:41:37Z</dcterms:modified>
</cp:coreProperties>
</file>